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56" r:id="rId3"/>
  </p:sldMasterIdLst>
  <p:notesMasterIdLst>
    <p:notesMasterId r:id="rId25"/>
  </p:notesMasterIdLst>
  <p:sldIdLst>
    <p:sldId id="459" r:id="rId4"/>
    <p:sldId id="456" r:id="rId5"/>
    <p:sldId id="471" r:id="rId6"/>
    <p:sldId id="453" r:id="rId7"/>
    <p:sldId id="480" r:id="rId8"/>
    <p:sldId id="487" r:id="rId9"/>
    <p:sldId id="488" r:id="rId10"/>
    <p:sldId id="489" r:id="rId11"/>
    <p:sldId id="490" r:id="rId12"/>
    <p:sldId id="454" r:id="rId13"/>
    <p:sldId id="491" r:id="rId14"/>
    <p:sldId id="492" r:id="rId15"/>
    <p:sldId id="493" r:id="rId16"/>
    <p:sldId id="494" r:id="rId17"/>
    <p:sldId id="497" r:id="rId18"/>
    <p:sldId id="496" r:id="rId19"/>
    <p:sldId id="485" r:id="rId20"/>
    <p:sldId id="498" r:id="rId21"/>
    <p:sldId id="499" r:id="rId22"/>
    <p:sldId id="501" r:id="rId23"/>
    <p:sldId id="500" r:id="rId24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2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6" autoAdjust="0"/>
    <p:restoredTop sz="74215" autoAdjust="0"/>
  </p:normalViewPr>
  <p:slideViewPr>
    <p:cSldViewPr>
      <p:cViewPr varScale="1">
        <p:scale>
          <a:sx n="51" d="100"/>
          <a:sy n="51" d="100"/>
        </p:scale>
        <p:origin x="173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024F7-B8A7-4991-8BCC-01D8E1333CDA}" type="datetimeFigureOut">
              <a:rPr lang="da-DK" smtClean="0"/>
              <a:t>22-03-2021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55A99-930C-47F6-B04E-A535A5B12A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18158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FC4E5-26BB-4D86-BA65-90892D8882F5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187676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146F0-99FF-43CB-9166-6EE08A4EDCD7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5809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146F0-99FF-43CB-9166-6EE08A4EDCD7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9493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146F0-99FF-43CB-9166-6EE08A4EDCD7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90855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Bredt anvendt begreb, men det går igen, at personen er en positiv drivkraft, der understøtter lokal implementering</a:t>
            </a:r>
          </a:p>
          <a:p>
            <a:r>
              <a:rPr lang="da-DK" dirty="0" smtClean="0"/>
              <a:t>Tæt på hverdagen, hvor dilemmaer og usikkerhed opstår og kan derfor opsamle problematikker, der er gentagende og formidle gode løsninger videre</a:t>
            </a:r>
          </a:p>
          <a:p>
            <a:r>
              <a:rPr lang="da-DK" dirty="0" smtClean="0"/>
              <a:t>Det meste litteratur peger på, at en forandringsagent har brug for mindst </a:t>
            </a:r>
            <a:r>
              <a:rPr lang="da-DK" dirty="0" err="1" smtClean="0"/>
              <a:t>eén</a:t>
            </a:r>
            <a:r>
              <a:rPr lang="da-DK" dirty="0" smtClean="0"/>
              <a:t> ”makker” tæt på i hverdagen for at lykkes. I Hjælpemiddelafdelingen indgår forandringsagenten </a:t>
            </a:r>
            <a:r>
              <a:rPr lang="da-DK" dirty="0" err="1" smtClean="0"/>
              <a:t>f.eks</a:t>
            </a:r>
            <a:r>
              <a:rPr lang="da-DK" dirty="0" smtClean="0"/>
              <a:t> i makkerskab med AMR, TR og leder. Andre steder med afdelingsleder.</a:t>
            </a:r>
          </a:p>
          <a:p>
            <a:r>
              <a:rPr lang="da-DK" dirty="0" smtClean="0"/>
              <a:t>Forandringsagenter er gode til at fokusere på udfordringerne og gode til at tænke i værktøjer og teknikker, men forandringsagenter erstatter ikke ledelse, det supplerer ledelse</a:t>
            </a:r>
          </a:p>
          <a:p>
            <a:endParaRPr lang="da-DK" dirty="0" smtClean="0"/>
          </a:p>
          <a:p>
            <a:r>
              <a:rPr lang="da-DK" dirty="0" smtClean="0"/>
              <a:t>Et ønske fra indsigterne – ikke</a:t>
            </a:r>
            <a:r>
              <a:rPr lang="da-DK" baseline="0" dirty="0" smtClean="0"/>
              <a:t> begrebet forandringsagent, men at der var en rolle, der kunne påtage sig disse opgaver på tværs.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32D51-BBBE-4C89-BCCE-0CA5CAD1CD00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049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Professionel empati der er overskriften på mit oplæg</a:t>
            </a:r>
            <a:r>
              <a:rPr lang="da-DK" baseline="0" dirty="0" smtClean="0"/>
              <a:t> </a:t>
            </a:r>
          </a:p>
          <a:p>
            <a:r>
              <a:rPr lang="da-DK" baseline="0" dirty="0" smtClean="0"/>
              <a:t>Kan kort oversættes til: forholdsvis lidenskabsløst at sætte sig andre menneskers sted. Og her vil jeg gerne understrege 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 smtClean="0"/>
              <a:t>Vi er</a:t>
            </a:r>
            <a:r>
              <a:rPr lang="da-DK" baseline="0" dirty="0" smtClean="0"/>
              <a:t> simpelthen tvunget til at</a:t>
            </a:r>
            <a:r>
              <a:rPr lang="da-DK" dirty="0" smtClean="0"/>
              <a:t> designe og udvikle gennem øjnene</a:t>
            </a:r>
            <a:r>
              <a:rPr lang="da-DK" baseline="0" dirty="0" smtClean="0"/>
              <a:t> på én borger….. Ok/Lad gå… så en borgergruppe.</a:t>
            </a:r>
          </a:p>
          <a:p>
            <a:r>
              <a:rPr lang="da-DK" baseline="0" dirty="0" smtClean="0"/>
              <a:t>Det billede viser ganske godt to borgergrupper,… men alder er nødvendigvis ikke en særlig vigtig faktor hvis man ønsker de skal mødes med hinanden og nogle gange med den kommunale- service</a:t>
            </a:r>
            <a:endParaRPr lang="da-DK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196F2-9E66-49A0-BA9E-0CF804E63F8A}" type="slidenum">
              <a:rPr lang="da-DK" smtClean="0">
                <a:solidFill>
                  <a:prstClr val="black"/>
                </a:solidFill>
              </a:rPr>
              <a:pPr/>
              <a:t>3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233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55A99-930C-47F6-B04E-A535A5B12AE2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590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146F0-99FF-43CB-9166-6EE08A4EDCD7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10323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1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138760-5B08-48A3-A26A-BB374183B182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6492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b="1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138760-5B08-48A3-A26A-BB374183B182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4573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146F0-99FF-43CB-9166-6EE08A4EDCD7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45656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146F0-99FF-43CB-9166-6EE08A4EDCD7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7516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146F0-99FF-43CB-9166-6EE08A4EDCD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06086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9144B-A2EC-4340-94E7-93474BBCD934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D4302-AA49-4F37-ABD5-510715CD6F55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327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E4306-CC2E-4D13-9C11-D7682E9FA4F0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07DF9-1E0F-437A-AB95-83E008AE4006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20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87FF4-42F7-403E-8D00-E5289C9187BA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8782A-5C65-42A8-9792-5C8D16816787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300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643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912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248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264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76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22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7321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85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8D3B5-5B28-494E-ACB0-BF9D43895805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7870-66ED-44D4-94E6-5CE62606979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286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666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769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824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921600"/>
            <a:ext cx="6840376" cy="1080000"/>
          </a:xfrm>
          <a:prstGeom prst="rect">
            <a:avLst/>
          </a:prstGeom>
        </p:spPr>
        <p:txBody>
          <a:bodyPr/>
          <a:lstStyle>
            <a:lvl1pPr algn="l">
              <a:lnSpc>
                <a:spcPts val="4000"/>
              </a:lnSpc>
              <a:defRPr b="1" kern="4000" baseline="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116000" y="2340000"/>
            <a:ext cx="6840376" cy="360000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 sz="1500"/>
            </a:lvl1pPr>
            <a:lvl2pPr>
              <a:spcBef>
                <a:spcPts val="1200"/>
              </a:spcBef>
              <a:defRPr sz="1500"/>
            </a:lvl2pPr>
            <a:lvl3pPr>
              <a:spcBef>
                <a:spcPts val="1200"/>
              </a:spcBef>
              <a:defRPr sz="1500"/>
            </a:lvl3pPr>
            <a:lvl4pPr>
              <a:spcBef>
                <a:spcPts val="1200"/>
              </a:spcBef>
              <a:defRPr sz="1500"/>
            </a:lvl4pPr>
            <a:lvl5pPr>
              <a:spcBef>
                <a:spcPts val="1200"/>
              </a:spcBef>
              <a:defRPr sz="1500"/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3" name="Pladsholder til tekst 12"/>
          <p:cNvSpPr>
            <a:spLocks noGrp="1"/>
          </p:cNvSpPr>
          <p:nvPr>
            <p:ph type="body" sz="quarter" idx="13"/>
          </p:nvPr>
        </p:nvSpPr>
        <p:spPr>
          <a:xfrm>
            <a:off x="1116000" y="620720"/>
            <a:ext cx="6840376" cy="288000"/>
          </a:xfrm>
        </p:spPr>
        <p:txBody>
          <a:bodyPr lIns="97200" tIns="0" rIns="97200" bIns="0" anchor="b" anchorCtr="0"/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700" b="1" cap="all" baseline="0">
                <a:solidFill>
                  <a:schemeClr val="accent1"/>
                </a:solidFill>
              </a:defRPr>
            </a:lvl1pPr>
            <a:lvl2pPr marL="179387" indent="0">
              <a:buNone/>
              <a:defRPr/>
            </a:lvl2pPr>
            <a:lvl3pPr marL="358775" indent="0">
              <a:buNone/>
              <a:defRPr/>
            </a:lvl3pPr>
            <a:lvl4pPr marL="538162" indent="0">
              <a:buNone/>
              <a:defRPr/>
            </a:lvl4pPr>
            <a:lvl5pPr marL="717550" indent="0"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C0BF79A-A86E-49E6-BFB7-D6648859CB73}" type="datetimeFigureOut">
              <a:rPr lang="da-DK"/>
              <a:pPr>
                <a:defRPr/>
              </a:pPr>
              <a:t>22-03-2021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463BF89-CA5E-42CB-B445-20F9687C198C}" type="slidenum">
              <a:rPr lang="da-DK" altLang="en-US"/>
              <a:pPr>
                <a:defRPr/>
              </a:pPr>
              <a:t>‹nr.›</a:t>
            </a:fld>
            <a:endParaRPr lang="da-DK" altLang="en-US"/>
          </a:p>
        </p:txBody>
      </p:sp>
    </p:spTree>
    <p:extLst>
      <p:ext uri="{BB962C8B-B14F-4D97-AF65-F5344CB8AC3E}">
        <p14:creationId xmlns:p14="http://schemas.microsoft.com/office/powerpoint/2010/main" val="3836378905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de 2 sort baggr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tekst 3"/>
          <p:cNvSpPr>
            <a:spLocks noGrp="1"/>
          </p:cNvSpPr>
          <p:nvPr>
            <p:ph type="body" sz="quarter" idx="12" hasCustomPrompt="1"/>
          </p:nvPr>
        </p:nvSpPr>
        <p:spPr>
          <a:xfrm>
            <a:off x="810000" y="2340000"/>
            <a:ext cx="7236000" cy="360000"/>
          </a:xfrm>
          <a:prstGeom prst="rect">
            <a:avLst/>
          </a:prstGeom>
        </p:spPr>
        <p:txBody>
          <a:bodyPr lIns="0" tIns="0"/>
          <a:lstStyle>
            <a:lvl1pPr marL="0" indent="0">
              <a:buFont typeface="Arial" panose="020B0604020202020204" pitchFamily="34" charset="0"/>
              <a:buNone/>
              <a:defRPr sz="1875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 smtClean="0"/>
              <a:t>Underside… 3 gode tips til din powerpoint</a:t>
            </a:r>
          </a:p>
        </p:txBody>
      </p:sp>
      <p:sp>
        <p:nvSpPr>
          <p:cNvPr id="9" name="Pladsholder til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810000" y="2803538"/>
            <a:ext cx="7236000" cy="3168000"/>
          </a:xfrm>
          <a:prstGeom prst="rect">
            <a:avLst/>
          </a:prstGeom>
        </p:spPr>
        <p:txBody>
          <a:bodyPr wrap="square" lIns="0" tIns="0">
            <a:noAutofit/>
          </a:bodyPr>
          <a:lstStyle>
            <a:lvl1pPr marL="0" marR="0" indent="0" algn="l" defTabSz="68576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75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750"/>
            </a:lvl2pPr>
            <a:lvl3pPr>
              <a:defRPr sz="3750"/>
            </a:lvl3pPr>
            <a:lvl4pPr>
              <a:defRPr sz="3750"/>
            </a:lvl4pPr>
            <a:lvl5pPr>
              <a:defRPr sz="3750"/>
            </a:lvl5pPr>
          </a:lstStyle>
          <a:p>
            <a:pPr marL="0" marR="0" lvl="0" indent="0" algn="l" defTabSz="68576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 smtClean="0"/>
              <a:t>Brug ikke din præsentation som manuskript</a:t>
            </a:r>
            <a:br>
              <a:rPr lang="da-DK" dirty="0" smtClean="0"/>
            </a:br>
            <a:r>
              <a:rPr lang="da-DK" dirty="0" smtClean="0"/>
              <a:t>- brug noter</a:t>
            </a:r>
            <a:br>
              <a:rPr lang="da-DK" dirty="0" smtClean="0"/>
            </a:br>
            <a:r>
              <a:rPr lang="da-DK" dirty="0" smtClean="0"/>
              <a:t>Brug så lidt tekst som muligt</a:t>
            </a:r>
            <a:br>
              <a:rPr lang="da-DK" dirty="0" smtClean="0"/>
            </a:br>
            <a:r>
              <a:rPr lang="da-DK" dirty="0" smtClean="0"/>
              <a:t>Brug billeder til at illustrere det du vil sige</a:t>
            </a:r>
            <a:endParaRPr lang="da-DK" dirty="0"/>
          </a:p>
        </p:txBody>
      </p:sp>
      <p:pic>
        <p:nvPicPr>
          <p:cNvPr id="17" name="Billed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521" y="360000"/>
            <a:ext cx="1080000" cy="614566"/>
          </a:xfrm>
          <a:prstGeom prst="rect">
            <a:avLst/>
          </a:prstGeom>
        </p:spPr>
      </p:pic>
      <p:pic>
        <p:nvPicPr>
          <p:cNvPr id="18" name="Billed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521" y="1123201"/>
            <a:ext cx="810000" cy="220115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810000" y="6048000"/>
            <a:ext cx="7236000" cy="360000"/>
          </a:xfrm>
          <a:prstGeom prst="rect">
            <a:avLst/>
          </a:prstGeom>
        </p:spPr>
        <p:txBody>
          <a:bodyPr lIns="0">
            <a:normAutofit/>
          </a:bodyPr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r>
              <a:rPr lang="da-DK" dirty="0" smtClean="0"/>
              <a:t>Klik for at redigere i titel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87322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285" cy="6858000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12" y="6264000"/>
            <a:ext cx="1406160" cy="2268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63454" y="2600856"/>
            <a:ext cx="7200400" cy="28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7500"/>
              </a:lnSpc>
              <a:defRPr sz="7500" baseline="0">
                <a:solidFill>
                  <a:schemeClr val="tx1"/>
                </a:solidFill>
              </a:defRPr>
            </a:lvl1pPr>
          </a:lstStyle>
          <a:p>
            <a:r>
              <a:rPr lang="da-DK" dirty="0" smtClean="0"/>
              <a:t>Klik, og tilføj titel</a:t>
            </a:r>
            <a:endParaRPr lang="da-DK" dirty="0"/>
          </a:p>
        </p:txBody>
      </p:sp>
      <p:sp>
        <p:nvSpPr>
          <p:cNvPr id="7" name="Pladsholder til tekst 12"/>
          <p:cNvSpPr>
            <a:spLocks noGrp="1"/>
          </p:cNvSpPr>
          <p:nvPr>
            <p:ph type="body" sz="quarter" idx="13"/>
          </p:nvPr>
        </p:nvSpPr>
        <p:spPr>
          <a:xfrm>
            <a:off x="963454" y="2132856"/>
            <a:ext cx="7200400" cy="288000"/>
          </a:xfrm>
        </p:spPr>
        <p:txBody>
          <a:bodyPr lIns="126000" tIns="0" rIns="72000" bIns="0" anchor="b" anchorCtr="0">
            <a:no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700" b="1" cap="all" baseline="0">
                <a:solidFill>
                  <a:schemeClr val="tx2"/>
                </a:solidFill>
              </a:defRPr>
            </a:lvl1pPr>
            <a:lvl2pPr marL="179387" indent="0">
              <a:buNone/>
              <a:defRPr/>
            </a:lvl2pPr>
            <a:lvl3pPr marL="358775" indent="0">
              <a:buNone/>
              <a:defRPr/>
            </a:lvl3pPr>
            <a:lvl4pPr marL="538162" indent="0">
              <a:buNone/>
              <a:defRPr/>
            </a:lvl4pPr>
            <a:lvl5pPr marL="717550" indent="0"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530947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921600"/>
            <a:ext cx="6840376" cy="1080000"/>
          </a:xfrm>
          <a:prstGeom prst="rect">
            <a:avLst/>
          </a:prstGeom>
        </p:spPr>
        <p:txBody>
          <a:bodyPr lIns="72000" rIns="72000"/>
          <a:lstStyle>
            <a:lvl1pPr algn="l">
              <a:lnSpc>
                <a:spcPts val="4000"/>
              </a:lnSpc>
              <a:defRPr b="1" kern="4000" baseline="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116000" y="2268000"/>
            <a:ext cx="6840376" cy="36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200"/>
              </a:spcBef>
              <a:buClr>
                <a:schemeClr val="accent2"/>
              </a:buClr>
              <a:defRPr sz="1500"/>
            </a:lvl1pPr>
            <a:lvl2pPr>
              <a:spcBef>
                <a:spcPts val="1200"/>
              </a:spcBef>
              <a:buClr>
                <a:schemeClr val="accent2"/>
              </a:buClr>
              <a:defRPr sz="1500"/>
            </a:lvl2pPr>
            <a:lvl3pPr>
              <a:spcBef>
                <a:spcPts val="1200"/>
              </a:spcBef>
              <a:buClr>
                <a:schemeClr val="accent2"/>
              </a:buClr>
              <a:defRPr sz="1500"/>
            </a:lvl3pPr>
            <a:lvl4pPr>
              <a:spcBef>
                <a:spcPts val="1200"/>
              </a:spcBef>
              <a:buClr>
                <a:schemeClr val="accent2"/>
              </a:buClr>
              <a:defRPr sz="1500"/>
            </a:lvl4pPr>
            <a:lvl5pPr>
              <a:spcBef>
                <a:spcPts val="1200"/>
              </a:spcBef>
              <a:buClr>
                <a:schemeClr val="accent2"/>
              </a:buClr>
              <a:defRPr sz="1500"/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E629-2C48-4FBA-A7A0-2421948C2657}" type="datetimeFigureOut">
              <a:rPr lang="da-DK" smtClean="0">
                <a:solidFill>
                  <a:srgbClr val="424242"/>
                </a:solidFill>
              </a:rPr>
              <a:pPr/>
              <a:t>22-03-2021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srgbClr val="424242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156A1-C613-461C-8D31-9D7234834364}" type="slidenum">
              <a:rPr lang="da-DK" smtClean="0">
                <a:solidFill>
                  <a:srgbClr val="424242"/>
                </a:solidFill>
              </a:rPr>
              <a:pPr/>
              <a:t>‹nr.›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13" name="Pladsholder til tekst 12"/>
          <p:cNvSpPr>
            <a:spLocks noGrp="1"/>
          </p:cNvSpPr>
          <p:nvPr>
            <p:ph type="body" sz="quarter" idx="13"/>
          </p:nvPr>
        </p:nvSpPr>
        <p:spPr>
          <a:xfrm>
            <a:off x="1116000" y="620720"/>
            <a:ext cx="6840376" cy="288000"/>
          </a:xfrm>
        </p:spPr>
        <p:txBody>
          <a:bodyPr lIns="97200" tIns="0" rIns="97200" bIns="0" anchor="b" anchorCtr="0">
            <a:no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700" b="1" cap="all" baseline="0">
                <a:solidFill>
                  <a:schemeClr val="accent2"/>
                </a:solidFill>
              </a:defRPr>
            </a:lvl1pPr>
            <a:lvl2pPr marL="179387" indent="0">
              <a:buNone/>
              <a:defRPr/>
            </a:lvl2pPr>
            <a:lvl3pPr marL="358775" indent="0">
              <a:buNone/>
              <a:defRPr/>
            </a:lvl3pPr>
            <a:lvl4pPr marL="538162" indent="0">
              <a:buNone/>
              <a:defRPr/>
            </a:lvl4pPr>
            <a:lvl5pPr marL="717550" indent="0"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697245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921600"/>
            <a:ext cx="6840000" cy="1080000"/>
          </a:xfrm>
          <a:prstGeom prst="rect">
            <a:avLst/>
          </a:prstGeom>
        </p:spPr>
        <p:txBody>
          <a:bodyPr vert="horz" lIns="72000" tIns="0" rIns="72000" bIns="0" rtlCol="0" anchor="t" anchorCtr="0">
            <a:noAutofit/>
          </a:bodyPr>
          <a:lstStyle>
            <a:lvl1pPr>
              <a:defRPr lang="da-DK" baseline="0"/>
            </a:lvl1pPr>
          </a:lstStyle>
          <a:p>
            <a:pPr lvl="0"/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395536" y="6669359"/>
            <a:ext cx="2133600" cy="144000"/>
          </a:xfrm>
          <a:noFill/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A0E629-2C48-4FBA-A7A0-2421948C2657}" type="datetimeFigureOut">
              <a:rPr lang="da-DK" smtClean="0">
                <a:solidFill>
                  <a:srgbClr val="424242"/>
                </a:solidFill>
              </a:rPr>
              <a:pPr/>
              <a:t>22-03-2021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a-DK">
              <a:solidFill>
                <a:srgbClr val="424242"/>
              </a:solidFill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6156A1-C613-461C-8D31-9D7234834364}" type="slidenum">
              <a:rPr lang="da-DK" smtClean="0">
                <a:solidFill>
                  <a:srgbClr val="424242"/>
                </a:solidFill>
              </a:rPr>
              <a:pPr/>
              <a:t>‹nr.›</a:t>
            </a:fld>
            <a:endParaRPr lang="da-DK" dirty="0">
              <a:solidFill>
                <a:srgbClr val="424242"/>
              </a:solidFill>
            </a:endParaRPr>
          </a:p>
        </p:txBody>
      </p:sp>
      <p:sp>
        <p:nvSpPr>
          <p:cNvPr id="6" name="Pladsholder til tekst 12"/>
          <p:cNvSpPr>
            <a:spLocks noGrp="1"/>
          </p:cNvSpPr>
          <p:nvPr>
            <p:ph type="body" sz="quarter" idx="13"/>
          </p:nvPr>
        </p:nvSpPr>
        <p:spPr>
          <a:xfrm>
            <a:off x="1116000" y="620720"/>
            <a:ext cx="6840376" cy="288000"/>
          </a:xfrm>
        </p:spPr>
        <p:txBody>
          <a:bodyPr lIns="97200" tIns="0" rIns="97200" bIns="0" anchor="b" anchorCtr="0">
            <a:no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700" b="1" cap="all" baseline="0">
                <a:solidFill>
                  <a:schemeClr val="accent2"/>
                </a:solidFill>
              </a:defRPr>
            </a:lvl1pPr>
            <a:lvl2pPr marL="179387" indent="0">
              <a:buNone/>
              <a:defRPr/>
            </a:lvl2pPr>
            <a:lvl3pPr marL="358775" indent="0">
              <a:buNone/>
              <a:defRPr/>
            </a:lvl3pPr>
            <a:lvl4pPr marL="538162" indent="0">
              <a:buNone/>
              <a:defRPr/>
            </a:lvl4pPr>
            <a:lvl5pPr marL="717550" indent="0"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2726316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A0E629-2C48-4FBA-A7A0-2421948C2657}" type="datetimeFigureOut">
              <a:rPr lang="da-DK" smtClean="0">
                <a:solidFill>
                  <a:srgbClr val="424242"/>
                </a:solidFill>
              </a:rPr>
              <a:pPr/>
              <a:t>22-03-2021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a-DK">
              <a:solidFill>
                <a:srgbClr val="424242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6156A1-C613-461C-8D31-9D7234834364}" type="slidenum">
              <a:rPr lang="da-DK" smtClean="0">
                <a:solidFill>
                  <a:srgbClr val="424242"/>
                </a:solidFill>
              </a:rPr>
              <a:pPr/>
              <a:t>‹nr.›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2000" y="2600856"/>
            <a:ext cx="7200000" cy="2880000"/>
          </a:xfrm>
          <a:prstGeom prst="rect">
            <a:avLst/>
          </a:prstGeom>
        </p:spPr>
        <p:txBody>
          <a:bodyPr vert="horz" lIns="72000" tIns="0" rIns="72000" bIns="0" rtlCol="0" anchor="t" anchorCtr="0">
            <a:normAutofit/>
          </a:bodyPr>
          <a:lstStyle>
            <a:lvl1pPr>
              <a:lnSpc>
                <a:spcPts val="7500"/>
              </a:lnSpc>
              <a:defRPr lang="da-DK" sz="7500" baseline="0"/>
            </a:lvl1pPr>
          </a:lstStyle>
          <a:p>
            <a:pPr lvl="0">
              <a:lnSpc>
                <a:spcPts val="7500"/>
              </a:lnSpc>
            </a:pPr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7" name="Pladsholder til tekst 12"/>
          <p:cNvSpPr>
            <a:spLocks noGrp="1"/>
          </p:cNvSpPr>
          <p:nvPr>
            <p:ph type="body" sz="quarter" idx="13"/>
          </p:nvPr>
        </p:nvSpPr>
        <p:spPr>
          <a:xfrm>
            <a:off x="971600" y="2132856"/>
            <a:ext cx="7200000" cy="288000"/>
          </a:xfrm>
        </p:spPr>
        <p:txBody>
          <a:bodyPr vert="horz" lIns="126000" tIns="0" rIns="72000" bIns="0" rtlCol="0" anchor="b" anchorCtr="0">
            <a:noAutofit/>
          </a:bodyPr>
          <a:lstStyle>
            <a:lvl1pPr marL="179388" indent="-179388">
              <a:buNone/>
              <a:defRPr lang="da-DK" sz="1700" b="1" cap="all" dirty="0" smtClean="0">
                <a:solidFill>
                  <a:schemeClr val="accent2"/>
                </a:solidFill>
              </a:defRPr>
            </a:lvl1pPr>
          </a:lstStyle>
          <a:p>
            <a:pPr marL="0" lvl="0" indent="0">
              <a:lnSpc>
                <a:spcPts val="1700"/>
              </a:lnSpc>
              <a:spcBef>
                <a:spcPts val="0"/>
              </a:spcBef>
            </a:pPr>
            <a:r>
              <a:rPr lang="da-DK" smtClean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1086789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nitsoverskri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285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A0E629-2C48-4FBA-A7A0-2421948C2657}" type="datetimeFigureOut">
              <a:rPr lang="da-DK" smtClean="0">
                <a:solidFill>
                  <a:prstClr val="white"/>
                </a:solidFill>
              </a:rPr>
              <a:pPr/>
              <a:t>22-03-2021</a:t>
            </a:fld>
            <a:endParaRPr lang="da-DK" dirty="0">
              <a:solidFill>
                <a:prstClr val="white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a-DK">
              <a:solidFill>
                <a:prstClr val="white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6156A1-C613-461C-8D31-9D7234834364}" type="slidenum">
              <a:rPr lang="da-DK" smtClean="0">
                <a:solidFill>
                  <a:prstClr val="white"/>
                </a:solidFill>
              </a:rPr>
              <a:pPr/>
              <a:t>‹nr.›</a:t>
            </a:fld>
            <a:endParaRPr lang="da-DK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2000" y="2600856"/>
            <a:ext cx="7200000" cy="2880000"/>
          </a:xfrm>
          <a:prstGeom prst="rect">
            <a:avLst/>
          </a:prstGeom>
        </p:spPr>
        <p:txBody>
          <a:bodyPr vert="horz" lIns="72000" tIns="0" rIns="72000" bIns="0" rtlCol="0" anchor="t" anchorCtr="0">
            <a:normAutofit/>
          </a:bodyPr>
          <a:lstStyle>
            <a:lvl1pPr>
              <a:lnSpc>
                <a:spcPts val="7500"/>
              </a:lnSpc>
              <a:defRPr lang="da-DK" sz="7500" baseline="0"/>
            </a:lvl1pPr>
          </a:lstStyle>
          <a:p>
            <a:pPr lvl="0">
              <a:lnSpc>
                <a:spcPts val="7500"/>
              </a:lnSpc>
            </a:pPr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7" name="Pladsholder til tekst 12"/>
          <p:cNvSpPr>
            <a:spLocks noGrp="1"/>
          </p:cNvSpPr>
          <p:nvPr>
            <p:ph type="body" sz="quarter" idx="13"/>
          </p:nvPr>
        </p:nvSpPr>
        <p:spPr>
          <a:xfrm>
            <a:off x="971600" y="2132856"/>
            <a:ext cx="7200000" cy="288000"/>
          </a:xfrm>
        </p:spPr>
        <p:txBody>
          <a:bodyPr vert="horz" lIns="126000" tIns="0" rIns="72000" bIns="0" rtlCol="0" anchor="b" anchorCtr="0">
            <a:noAutofit/>
          </a:bodyPr>
          <a:lstStyle>
            <a:lvl1pPr marL="179388" indent="-179388">
              <a:buNone/>
              <a:defRPr lang="da-DK" sz="1700" b="1" cap="all" dirty="0" smtClean="0">
                <a:solidFill>
                  <a:schemeClr val="accent2"/>
                </a:solidFill>
              </a:defRPr>
            </a:lvl1pPr>
          </a:lstStyle>
          <a:p>
            <a:pPr marL="0" lvl="0" indent="0">
              <a:lnSpc>
                <a:spcPts val="1700"/>
              </a:lnSpc>
              <a:spcBef>
                <a:spcPts val="0"/>
              </a:spcBef>
            </a:pPr>
            <a:r>
              <a:rPr lang="da-DK" smtClean="0"/>
              <a:t>Klik for at redigere i master</a:t>
            </a:r>
          </a:p>
        </p:txBody>
      </p:sp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00" y="6262950"/>
            <a:ext cx="1406160" cy="22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68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33227-B3F5-4A6B-8995-EA5459C4389E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32D18-B1A9-48EB-9951-65DA17A750F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8014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921600"/>
            <a:ext cx="6840000" cy="1080000"/>
          </a:xfrm>
          <a:prstGeom prst="rect">
            <a:avLst/>
          </a:prstGeom>
        </p:spPr>
        <p:txBody>
          <a:bodyPr vert="horz" lIns="72000" tIns="0" rIns="72000" bIns="0" rtlCol="0" anchor="t" anchorCtr="0">
            <a:noAutofit/>
          </a:bodyPr>
          <a:lstStyle>
            <a:lvl1pPr>
              <a:lnSpc>
                <a:spcPts val="4000"/>
              </a:lnSpc>
              <a:defRPr lang="da-DK" baseline="0"/>
            </a:lvl1pPr>
          </a:lstStyle>
          <a:p>
            <a:pPr lv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115616" y="2232000"/>
            <a:ext cx="3384000" cy="37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/>
            </a:lvl1pPr>
            <a:lvl2pPr>
              <a:buClr>
                <a:schemeClr val="accent2"/>
              </a:buClr>
              <a:defRPr sz="1600"/>
            </a:lvl2pPr>
            <a:lvl3pPr>
              <a:buClr>
                <a:schemeClr val="accent2"/>
              </a:buClr>
              <a:defRPr sz="16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0" y="2232000"/>
            <a:ext cx="3384000" cy="37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/>
            </a:lvl1pPr>
            <a:lvl2pPr>
              <a:buClr>
                <a:schemeClr val="accent2"/>
              </a:buClr>
              <a:defRPr sz="1600"/>
            </a:lvl2pPr>
            <a:lvl3pPr>
              <a:buClr>
                <a:schemeClr val="accent2"/>
              </a:buClr>
              <a:defRPr sz="16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E629-2C48-4FBA-A7A0-2421948C2657}" type="datetimeFigureOut">
              <a:rPr lang="da-DK" smtClean="0">
                <a:solidFill>
                  <a:srgbClr val="424242"/>
                </a:solidFill>
              </a:rPr>
              <a:pPr/>
              <a:t>22-03-2021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srgbClr val="424242"/>
              </a:solidFill>
            </a:endParaRPr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156A1-C613-461C-8D31-9D7234834364}" type="slidenum">
              <a:rPr lang="da-DK" smtClean="0">
                <a:solidFill>
                  <a:srgbClr val="424242"/>
                </a:solidFill>
              </a:rPr>
              <a:pPr/>
              <a:t>‹nr.›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8" name="Pladsholder til tekst 12"/>
          <p:cNvSpPr>
            <a:spLocks noGrp="1"/>
          </p:cNvSpPr>
          <p:nvPr>
            <p:ph type="body" sz="quarter" idx="13"/>
          </p:nvPr>
        </p:nvSpPr>
        <p:spPr>
          <a:xfrm>
            <a:off x="1116000" y="620720"/>
            <a:ext cx="6840376" cy="288000"/>
          </a:xfrm>
        </p:spPr>
        <p:txBody>
          <a:bodyPr lIns="97200" tIns="0" rIns="97200" bIns="0" anchor="b" anchorCtr="0">
            <a:no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700" b="1" cap="all" baseline="0">
                <a:solidFill>
                  <a:schemeClr val="accent2"/>
                </a:solidFill>
              </a:defRPr>
            </a:lvl1pPr>
            <a:lvl2pPr marL="179387" indent="0">
              <a:buNone/>
              <a:defRPr/>
            </a:lvl2pPr>
            <a:lvl3pPr marL="358775" indent="0">
              <a:buNone/>
              <a:defRPr/>
            </a:lvl3pPr>
            <a:lvl4pPr marL="538162" indent="0">
              <a:buNone/>
              <a:defRPr/>
            </a:lvl4pPr>
            <a:lvl5pPr marL="717550" indent="0"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466900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00" y="921600"/>
            <a:ext cx="6840000" cy="1080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115617" y="2060848"/>
            <a:ext cx="3384000" cy="540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1116000" y="2636912"/>
            <a:ext cx="3384000" cy="342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/>
            </a:lvl1pPr>
            <a:lvl2pPr>
              <a:buClr>
                <a:schemeClr val="accent2"/>
              </a:buClr>
              <a:defRPr sz="1600"/>
            </a:lvl2pPr>
            <a:lvl3pPr>
              <a:buClr>
                <a:schemeClr val="accent2"/>
              </a:buClr>
              <a:defRPr sz="16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572000" y="2060848"/>
            <a:ext cx="3384000" cy="540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572000" y="2636912"/>
            <a:ext cx="3384000" cy="342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/>
            </a:lvl1pPr>
            <a:lvl2pPr>
              <a:buClr>
                <a:schemeClr val="accent2"/>
              </a:buClr>
              <a:defRPr sz="1600"/>
            </a:lvl2pPr>
            <a:lvl3pPr>
              <a:buClr>
                <a:schemeClr val="accent2"/>
              </a:buClr>
              <a:defRPr sz="16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E629-2C48-4FBA-A7A0-2421948C2657}" type="datetimeFigureOut">
              <a:rPr lang="da-DK" smtClean="0">
                <a:solidFill>
                  <a:srgbClr val="424242"/>
                </a:solidFill>
              </a:rPr>
              <a:pPr/>
              <a:t>22-03-2021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srgbClr val="424242"/>
              </a:solidFill>
            </a:endParaRPr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156A1-C613-461C-8D31-9D7234834364}" type="slidenum">
              <a:rPr lang="da-DK" smtClean="0">
                <a:solidFill>
                  <a:srgbClr val="424242"/>
                </a:solidFill>
              </a:rPr>
              <a:pPr/>
              <a:t>‹nr.›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10" name="Pladsholder til tekst 12"/>
          <p:cNvSpPr>
            <a:spLocks noGrp="1"/>
          </p:cNvSpPr>
          <p:nvPr>
            <p:ph type="body" sz="quarter" idx="13"/>
          </p:nvPr>
        </p:nvSpPr>
        <p:spPr>
          <a:xfrm>
            <a:off x="1116000" y="620720"/>
            <a:ext cx="6840376" cy="288000"/>
          </a:xfrm>
        </p:spPr>
        <p:txBody>
          <a:bodyPr lIns="97200" tIns="0" rIns="97200" bIns="0" anchor="b" anchorCtr="0">
            <a:no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700" b="1" cap="all" baseline="0">
                <a:solidFill>
                  <a:schemeClr val="accent2"/>
                </a:solidFill>
              </a:defRPr>
            </a:lvl1pPr>
            <a:lvl2pPr marL="179387" indent="0">
              <a:buNone/>
              <a:defRPr/>
            </a:lvl2pPr>
            <a:lvl3pPr marL="358775" indent="0">
              <a:buNone/>
              <a:defRPr/>
            </a:lvl3pPr>
            <a:lvl4pPr marL="538162" indent="0">
              <a:buNone/>
              <a:defRPr/>
            </a:lvl4pPr>
            <a:lvl5pPr marL="717550" indent="0"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2918599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E629-2C48-4FBA-A7A0-2421948C2657}" type="datetimeFigureOut">
              <a:rPr lang="da-DK" smtClean="0">
                <a:solidFill>
                  <a:srgbClr val="424242"/>
                </a:solidFill>
              </a:rPr>
              <a:pPr/>
              <a:t>22-03-2021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srgbClr val="424242"/>
              </a:solidFill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156A1-C613-461C-8D31-9D7234834364}" type="slidenum">
              <a:rPr lang="da-DK" smtClean="0">
                <a:solidFill>
                  <a:srgbClr val="424242"/>
                </a:solidFill>
              </a:rPr>
              <a:pPr/>
              <a:t>‹nr.›</a:t>
            </a:fld>
            <a:endParaRPr lang="da-DK">
              <a:solidFill>
                <a:srgbClr val="424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640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156176" y="634677"/>
            <a:ext cx="1404000" cy="5400000"/>
          </a:xfrm>
          <a:prstGeom prst="rect">
            <a:avLst/>
          </a:prstGeo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1116031" y="634679"/>
            <a:ext cx="4968000" cy="5400000"/>
          </a:xfrm>
          <a:prstGeom prst="rect">
            <a:avLst/>
          </a:prstGeom>
        </p:spPr>
        <p:txBody>
          <a:bodyPr vert="eaVert"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E629-2C48-4FBA-A7A0-2421948C2657}" type="datetimeFigureOut">
              <a:rPr lang="da-DK" smtClean="0">
                <a:solidFill>
                  <a:srgbClr val="424242"/>
                </a:solidFill>
              </a:rPr>
              <a:pPr/>
              <a:t>22-03-2021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>
              <a:solidFill>
                <a:srgbClr val="424242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156A1-C613-461C-8D31-9D7234834364}" type="slidenum">
              <a:rPr lang="da-DK" smtClean="0">
                <a:solidFill>
                  <a:srgbClr val="424242"/>
                </a:solidFill>
              </a:rPr>
              <a:pPr/>
              <a:t>‹nr.›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7" name="Pladsholder til tekst 12"/>
          <p:cNvSpPr>
            <a:spLocks noGrp="1"/>
          </p:cNvSpPr>
          <p:nvPr>
            <p:ph type="body" sz="quarter" idx="13"/>
          </p:nvPr>
        </p:nvSpPr>
        <p:spPr>
          <a:xfrm rot="5400000">
            <a:off x="5040367" y="3176690"/>
            <a:ext cx="5400000" cy="288000"/>
          </a:xfrm>
        </p:spPr>
        <p:txBody>
          <a:bodyPr lIns="97200" tIns="0" rIns="97200" bIns="0" anchor="b" anchorCtr="0">
            <a:noAutofit/>
          </a:bodyPr>
          <a:lstStyle>
            <a:lvl1pPr marL="0" indent="0">
              <a:lnSpc>
                <a:spcPts val="1700"/>
              </a:lnSpc>
              <a:spcBef>
                <a:spcPts val="0"/>
              </a:spcBef>
              <a:buNone/>
              <a:defRPr sz="1700" b="1" cap="all" baseline="0">
                <a:solidFill>
                  <a:schemeClr val="accent2"/>
                </a:solidFill>
              </a:defRPr>
            </a:lvl1pPr>
            <a:lvl2pPr marL="179387" indent="0">
              <a:buNone/>
              <a:defRPr/>
            </a:lvl2pPr>
            <a:lvl3pPr marL="358775" indent="0">
              <a:buNone/>
              <a:defRPr/>
            </a:lvl3pPr>
            <a:lvl4pPr marL="538162" indent="0">
              <a:buNone/>
              <a:defRPr/>
            </a:lvl4pPr>
            <a:lvl5pPr marL="717550" indent="0"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3028649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F96C5-FA70-473B-9308-F5398C309BFD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32EC4-F748-4D2C-B944-BF76835CF4BF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213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26F8F-2A7F-4C53-94EB-DD15DE781446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1DB55-3F35-40D6-87E9-8E31472147AD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11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52243-EC27-4CBE-A3B8-3211DF9BC73D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716F1-06A7-4F32-A307-A2FCD38AABB1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19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F7A1-BB15-471D-8CD9-C95EC99CEA89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699A2-DC97-416C-AC2A-CBE0F571D7DC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47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7241F-8941-4EFC-B7FF-6C5A0A346F47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0B4EF-92B6-4382-B35D-110741564A0C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411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 smtClean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749DE-ACA8-4EFE-9A66-C6E65A564768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C2359-BCD5-4926-B21D-8537596A3AC8}" type="slidenum">
              <a:rPr lang="da-D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4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2051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FD70C3-483D-49F8-8AA6-81FB86EAC29F}" type="datetimeFigureOut">
              <a:rPr lang="da-DK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AE9FE-A6C5-4DD6-9C64-4B02E2FFB331}" type="slidenum">
              <a:rPr lang="da-DK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73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5A5AF-D9E8-4DD6-999F-A60663D43858}" type="datetimeFigureOut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22-03-2021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94411-2297-4BD0-B197-35E3682289EC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99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66" r:id="rId12"/>
    <p:sldLayoutId id="214748376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/>
        </p:nvSpPr>
        <p:spPr>
          <a:xfrm>
            <a:off x="234000" y="243000"/>
            <a:ext cx="8676000" cy="637200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da-DK" sz="1200" dirty="0" smtClean="0">
              <a:solidFill>
                <a:prstClr val="black"/>
              </a:solidFill>
            </a:endParaRP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669359"/>
            <a:ext cx="21336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defTabSz="685800"/>
            <a:fld id="{9CA0E629-2C48-4FBA-A7A0-2421948C2657}" type="datetimeFigureOut">
              <a:rPr lang="da-DK" smtClean="0">
                <a:solidFill>
                  <a:srgbClr val="424242"/>
                </a:solidFill>
              </a:rPr>
              <a:pPr defTabSz="685800"/>
              <a:t>22-03-2021</a:t>
            </a:fld>
            <a:endParaRPr lang="da-DK" dirty="0">
              <a:solidFill>
                <a:srgbClr val="424242"/>
              </a:solidFill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669376"/>
            <a:ext cx="28956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 defTabSz="685800"/>
            <a:endParaRPr lang="da-DK" dirty="0">
              <a:solidFill>
                <a:srgbClr val="424242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669376"/>
            <a:ext cx="21336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 defTabSz="685800"/>
            <a:fld id="{F76156A1-C613-461C-8D31-9D7234834364}" type="slidenum">
              <a:rPr lang="da-DK" smtClean="0">
                <a:solidFill>
                  <a:srgbClr val="424242"/>
                </a:solidFill>
              </a:rPr>
              <a:pPr defTabSz="685800"/>
              <a:t>‹nr.›</a:t>
            </a:fld>
            <a:endParaRPr lang="da-DK">
              <a:solidFill>
                <a:srgbClr val="424242"/>
              </a:solidFill>
            </a:endParaRPr>
          </a:p>
        </p:txBody>
      </p:sp>
      <p:sp>
        <p:nvSpPr>
          <p:cNvPr id="10" name="Pladsholder til tekst 9"/>
          <p:cNvSpPr>
            <a:spLocks noGrp="1"/>
          </p:cNvSpPr>
          <p:nvPr>
            <p:ph type="body" idx="1"/>
          </p:nvPr>
        </p:nvSpPr>
        <p:spPr>
          <a:xfrm>
            <a:off x="1116000" y="2232000"/>
            <a:ext cx="6840000" cy="36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11" name="Pladsholder til titel 10"/>
          <p:cNvSpPr>
            <a:spLocks noGrp="1"/>
          </p:cNvSpPr>
          <p:nvPr>
            <p:ph type="title"/>
          </p:nvPr>
        </p:nvSpPr>
        <p:spPr>
          <a:xfrm>
            <a:off x="1116000" y="921600"/>
            <a:ext cx="6840000" cy="1080000"/>
          </a:xfrm>
          <a:prstGeom prst="rect">
            <a:avLst/>
          </a:prstGeom>
        </p:spPr>
        <p:txBody>
          <a:bodyPr vert="horz" lIns="72000" tIns="0" rIns="72000" bIns="0" rtlCol="0" anchor="t" anchorCtr="0">
            <a:noAutofit/>
          </a:bodyPr>
          <a:lstStyle/>
          <a:p>
            <a:pPr lvl="0"/>
            <a:r>
              <a:rPr lang="da-DK" dirty="0" smtClean="0"/>
              <a:t>Klik for at redigere i master</a:t>
            </a:r>
            <a:endParaRPr lang="da-DK" dirty="0"/>
          </a:p>
        </p:txBody>
      </p:sp>
      <p:pic>
        <p:nvPicPr>
          <p:cNvPr id="15" name="Billed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00" y="6262950"/>
            <a:ext cx="1406160" cy="22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28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lang="da-DK" sz="4000" b="1" kern="3000" spc="-70" baseline="0" smtClean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spcBef>
          <a:spcPts val="1200"/>
        </a:spcBef>
        <a:buClr>
          <a:schemeClr val="accent2"/>
        </a:buClr>
        <a:buSzPct val="80000"/>
        <a:buFont typeface="Wingdings" panose="05000000000000000000" pitchFamily="2" charset="2"/>
        <a:buChar char="n"/>
        <a:tabLst/>
        <a:defRPr sz="1500" b="1" kern="1200" spc="-30" baseline="0">
          <a:solidFill>
            <a:schemeClr val="bg1"/>
          </a:solidFill>
          <a:latin typeface="+mn-lt"/>
          <a:ea typeface="+mn-ea"/>
          <a:cs typeface="+mn-cs"/>
        </a:defRPr>
      </a:lvl1pPr>
      <a:lvl2pPr marL="358775" indent="-179388" algn="l" defTabSz="914400" rtl="0" eaLnBrk="1" latinLnBrk="0" hangingPunct="1">
        <a:spcBef>
          <a:spcPts val="1200"/>
        </a:spcBef>
        <a:buClr>
          <a:schemeClr val="accent2"/>
        </a:buClr>
        <a:buSzPct val="80000"/>
        <a:buFont typeface="Wingdings" panose="05000000000000000000" pitchFamily="2" charset="2"/>
        <a:buChar char="n"/>
        <a:defRPr sz="1500" b="1" kern="1200" spc="-30" baseline="0">
          <a:solidFill>
            <a:schemeClr val="bg1"/>
          </a:solidFill>
          <a:latin typeface="+mn-lt"/>
          <a:ea typeface="+mn-ea"/>
          <a:cs typeface="+mn-cs"/>
        </a:defRPr>
      </a:lvl2pPr>
      <a:lvl3pPr marL="538163" indent="-179388" algn="l" defTabSz="914400" rtl="0" eaLnBrk="1" latinLnBrk="0" hangingPunct="1">
        <a:spcBef>
          <a:spcPts val="1200"/>
        </a:spcBef>
        <a:buClr>
          <a:schemeClr val="accent2"/>
        </a:buClr>
        <a:buSzPct val="80000"/>
        <a:buFont typeface="Wingdings" panose="05000000000000000000" pitchFamily="2" charset="2"/>
        <a:buChar char="n"/>
        <a:defRPr sz="1500" b="1" kern="1200" spc="-30" baseline="0">
          <a:solidFill>
            <a:schemeClr val="bg1"/>
          </a:solidFill>
          <a:latin typeface="+mn-lt"/>
          <a:ea typeface="+mn-ea"/>
          <a:cs typeface="+mn-cs"/>
        </a:defRPr>
      </a:lvl3pPr>
      <a:lvl4pPr marL="717550" indent="-179388" algn="l" defTabSz="914400" rtl="0" eaLnBrk="1" latinLnBrk="0" hangingPunct="1">
        <a:spcBef>
          <a:spcPts val="1200"/>
        </a:spcBef>
        <a:buClr>
          <a:schemeClr val="accent2"/>
        </a:buClr>
        <a:buSzPct val="80000"/>
        <a:buFont typeface="Wingdings" panose="05000000000000000000" pitchFamily="2" charset="2"/>
        <a:buChar char="n"/>
        <a:defRPr sz="1500" b="1" kern="1200" spc="-30" baseline="0">
          <a:solidFill>
            <a:schemeClr val="bg1"/>
          </a:solidFill>
          <a:latin typeface="+mn-lt"/>
          <a:ea typeface="+mn-ea"/>
          <a:cs typeface="+mn-cs"/>
        </a:defRPr>
      </a:lvl4pPr>
      <a:lvl5pPr marL="896938" indent="-179388" algn="l" defTabSz="914400" rtl="0" eaLnBrk="1" latinLnBrk="0" hangingPunct="1">
        <a:spcBef>
          <a:spcPts val="1200"/>
        </a:spcBef>
        <a:buClr>
          <a:schemeClr val="accent2"/>
        </a:buClr>
        <a:buSzPct val="80000"/>
        <a:buFont typeface="Wingdings" panose="05000000000000000000" pitchFamily="2" charset="2"/>
        <a:buChar char="n"/>
        <a:defRPr sz="1500" b="1" kern="1200" spc="-3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5" t="14303" r="9894" b="-341"/>
          <a:stretch/>
        </p:blipFill>
        <p:spPr>
          <a:xfrm>
            <a:off x="-36512" y="5790"/>
            <a:ext cx="9217024" cy="6912768"/>
          </a:xfrm>
          <a:prstGeom prst="rect">
            <a:avLst/>
          </a:prstGeom>
        </p:spPr>
      </p:pic>
      <p:sp>
        <p:nvSpPr>
          <p:cNvPr id="12" name="Titel 1"/>
          <p:cNvSpPr txBox="1">
            <a:spLocks/>
          </p:cNvSpPr>
          <p:nvPr/>
        </p:nvSpPr>
        <p:spPr>
          <a:xfrm>
            <a:off x="7920" y="855588"/>
            <a:ext cx="9506491" cy="3070669"/>
          </a:xfrm>
          <a:prstGeom prst="rect">
            <a:avLst/>
          </a:prstGeom>
        </p:spPr>
        <p:txBody>
          <a:bodyPr vert="horz" lIns="72000" tIns="0" rIns="72000" bIns="0" rtlCol="0" anchor="b" anchorCtr="0">
            <a:noAutofit/>
          </a:bodyPr>
          <a:lstStyle>
            <a:lvl1pPr algn="ct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lang="da-DK" sz="4500" b="1" kern="3000" spc="-7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da-DK" sz="6000" dirty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da-DK" sz="60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da-DK" sz="6000" dirty="0"/>
              <a:t/>
            </a:r>
            <a:br>
              <a:rPr lang="da-DK" sz="6000" dirty="0"/>
            </a:br>
            <a:endParaRPr lang="da-DK" sz="6000" dirty="0"/>
          </a:p>
        </p:txBody>
      </p:sp>
      <p:sp>
        <p:nvSpPr>
          <p:cNvPr id="9" name="Text Box 109"/>
          <p:cNvSpPr txBox="1">
            <a:spLocks noChangeArrowheads="1"/>
          </p:cNvSpPr>
          <p:nvPr/>
        </p:nvSpPr>
        <p:spPr bwMode="auto">
          <a:xfrm>
            <a:off x="-36512" y="0"/>
            <a:ext cx="5832648" cy="126876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/>
          <a:p>
            <a:r>
              <a:rPr lang="da-DK" sz="2100" dirty="0">
                <a:solidFill>
                  <a:schemeClr val="bg1"/>
                </a:solidFill>
              </a:rPr>
              <a:t> </a:t>
            </a:r>
            <a:r>
              <a:rPr lang="da-DK" sz="2100" dirty="0" smtClean="0">
                <a:solidFill>
                  <a:schemeClr val="bg1"/>
                </a:solidFill>
              </a:rPr>
              <a:t>Selvværd og Sammenhæng i Socialforvaltningen, Kolding Kommune</a:t>
            </a:r>
            <a:endParaRPr lang="da-DK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64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4" b="4229"/>
          <a:stretch/>
        </p:blipFill>
        <p:spPr>
          <a:xfrm>
            <a:off x="4330842" y="3356992"/>
            <a:ext cx="3760952" cy="2294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Billed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2"/>
          <a:stretch/>
        </p:blipFill>
        <p:spPr>
          <a:xfrm>
            <a:off x="4330842" y="620186"/>
            <a:ext cx="3760952" cy="2160742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2" b="5825"/>
          <a:stretch/>
        </p:blipFill>
        <p:spPr>
          <a:xfrm>
            <a:off x="713093" y="620186"/>
            <a:ext cx="3315552" cy="2160742"/>
          </a:xfrm>
          <a:prstGeom prst="rect">
            <a:avLst/>
          </a:prstGeom>
        </p:spPr>
      </p:pic>
      <p:pic>
        <p:nvPicPr>
          <p:cNvPr id="9" name="Billed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3356992"/>
            <a:ext cx="3345077" cy="227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5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484784"/>
            <a:ext cx="8550576" cy="4104456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323528" y="490612"/>
            <a:ext cx="9486680" cy="994172"/>
          </a:xfrm>
        </p:spPr>
        <p:txBody>
          <a:bodyPr>
            <a:noAutofit/>
          </a:bodyPr>
          <a:lstStyle/>
          <a:p>
            <a:pPr algn="l"/>
            <a:r>
              <a:rPr lang="da-DK" sz="4500" b="1" dirty="0" smtClean="0">
                <a:solidFill>
                  <a:schemeClr val="bg1"/>
                </a:solidFill>
                <a:latin typeface="HelveticaNeueLT Std" panose="020B0604020202020204" pitchFamily="34" charset="0"/>
              </a:rPr>
              <a:t>Hovedindsigter – til strategisk brug</a:t>
            </a:r>
            <a:endParaRPr lang="da-DK" sz="4500" b="1" dirty="0">
              <a:solidFill>
                <a:schemeClr val="bg1"/>
              </a:solidFill>
              <a:latin typeface="HelveticaNeueLT St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82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/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5780"/>
          <a:stretch/>
        </p:blipFill>
        <p:spPr>
          <a:xfrm>
            <a:off x="-19817" y="0"/>
            <a:ext cx="9163817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4727" y="2917363"/>
            <a:ext cx="6269222" cy="994172"/>
          </a:xfrm>
        </p:spPr>
        <p:txBody>
          <a:bodyPr>
            <a:noAutofit/>
          </a:bodyPr>
          <a:lstStyle/>
          <a:p>
            <a:r>
              <a:rPr lang="da-DK" sz="4500" b="1" dirty="0">
                <a:solidFill>
                  <a:schemeClr val="bg1"/>
                </a:solidFill>
                <a:latin typeface="HelveticaNeueLT Std" panose="020B0604020202020204" pitchFamily="34" charset="0"/>
              </a:rPr>
              <a:t>FRA INDSIGTER TIL HANDLING</a:t>
            </a:r>
          </a:p>
        </p:txBody>
      </p:sp>
    </p:spTree>
    <p:extLst>
      <p:ext uri="{BB962C8B-B14F-4D97-AF65-F5344CB8AC3E}">
        <p14:creationId xmlns:p14="http://schemas.microsoft.com/office/powerpoint/2010/main" val="31022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3853" y="2777490"/>
            <a:ext cx="1674796" cy="1357162"/>
          </a:xfrm>
          <a:prstGeom prst="ellipse">
            <a:avLst/>
          </a:prstGeom>
        </p:spPr>
      </p:pic>
      <p:grpSp>
        <p:nvGrpSpPr>
          <p:cNvPr id="2" name="Gruppe 1"/>
          <p:cNvGrpSpPr/>
          <p:nvPr/>
        </p:nvGrpSpPr>
        <p:grpSpPr>
          <a:xfrm>
            <a:off x="3104148" y="1925655"/>
            <a:ext cx="2952550" cy="3024739"/>
            <a:chOff x="4138863" y="1424539"/>
            <a:chExt cx="3936733" cy="4032985"/>
          </a:xfrm>
        </p:grpSpPr>
        <p:pic>
          <p:nvPicPr>
            <p:cNvPr id="18" name="Billede 17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38863" y="1424539"/>
              <a:ext cx="3936733" cy="4032985"/>
            </a:xfrm>
            <a:prstGeom prst="ellipse">
              <a:avLst/>
            </a:prstGeom>
          </p:spPr>
        </p:pic>
        <p:sp>
          <p:nvSpPr>
            <p:cNvPr id="9" name="Tekstfelt 8"/>
            <p:cNvSpPr txBox="1"/>
            <p:nvPr/>
          </p:nvSpPr>
          <p:spPr>
            <a:xfrm>
              <a:off x="5513238" y="1976090"/>
              <a:ext cx="124649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825" b="1" dirty="0">
                  <a:latin typeface="HelveticaNeueLT Std" panose="020B0604020202020204" pitchFamily="34" charset="0"/>
                </a:rPr>
                <a:t>BORGERLAND</a:t>
              </a:r>
            </a:p>
          </p:txBody>
        </p:sp>
        <p:sp>
          <p:nvSpPr>
            <p:cNvPr id="10" name="Tekstfelt 9"/>
            <p:cNvSpPr txBox="1"/>
            <p:nvPr/>
          </p:nvSpPr>
          <p:spPr>
            <a:xfrm>
              <a:off x="5513238" y="4731840"/>
              <a:ext cx="124649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825" b="1" dirty="0">
                  <a:latin typeface="HelveticaNeueLT Std" panose="020B0604020202020204" pitchFamily="34" charset="0"/>
                </a:rPr>
                <a:t>BORGERLAND</a:t>
              </a:r>
            </a:p>
          </p:txBody>
        </p:sp>
      </p:grpSp>
      <p:grpSp>
        <p:nvGrpSpPr>
          <p:cNvPr id="3" name="Gruppe 2"/>
          <p:cNvGrpSpPr/>
          <p:nvPr/>
        </p:nvGrpSpPr>
        <p:grpSpPr>
          <a:xfrm>
            <a:off x="2345677" y="1215496"/>
            <a:ext cx="4478283" cy="4478283"/>
            <a:chOff x="3127569" y="477661"/>
            <a:chExt cx="5971044" cy="5971044"/>
          </a:xfrm>
        </p:grpSpPr>
        <p:pic>
          <p:nvPicPr>
            <p:cNvPr id="21" name="Billede 2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27569" y="477661"/>
              <a:ext cx="5971044" cy="5971044"/>
            </a:xfrm>
            <a:prstGeom prst="rect">
              <a:avLst/>
            </a:prstGeom>
          </p:spPr>
        </p:pic>
        <p:sp>
          <p:nvSpPr>
            <p:cNvPr id="8" name="Tekstfelt 7"/>
            <p:cNvSpPr txBox="1"/>
            <p:nvPr/>
          </p:nvSpPr>
          <p:spPr>
            <a:xfrm>
              <a:off x="5675944" y="909289"/>
              <a:ext cx="921620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825" b="1" dirty="0">
                  <a:latin typeface="HelveticaNeueLT Std" panose="020B0604020202020204" pitchFamily="34" charset="0"/>
                </a:rPr>
                <a:t>FAGLAND</a:t>
              </a:r>
            </a:p>
          </p:txBody>
        </p:sp>
        <p:sp>
          <p:nvSpPr>
            <p:cNvPr id="12" name="Tekstfelt 11"/>
            <p:cNvSpPr txBox="1"/>
            <p:nvPr/>
          </p:nvSpPr>
          <p:spPr>
            <a:xfrm>
              <a:off x="5675944" y="5798640"/>
              <a:ext cx="921620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825" b="1" dirty="0">
                  <a:latin typeface="HelveticaNeueLT Std" panose="020B0604020202020204" pitchFamily="34" charset="0"/>
                </a:rPr>
                <a:t>FAGLAND</a:t>
              </a:r>
            </a:p>
          </p:txBody>
        </p:sp>
      </p:grpSp>
      <p:sp>
        <p:nvSpPr>
          <p:cNvPr id="20" name="Titel 4"/>
          <p:cNvSpPr>
            <a:spLocks noGrp="1"/>
          </p:cNvSpPr>
          <p:nvPr/>
        </p:nvSpPr>
        <p:spPr>
          <a:xfrm>
            <a:off x="251557" y="991123"/>
            <a:ext cx="3502295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a-DK" sz="2700" b="1" dirty="0">
              <a:latin typeface="HelveticaNeueLT Std" panose="020B0604020202020204" pitchFamily="34" charset="0"/>
            </a:endParaRPr>
          </a:p>
          <a:p>
            <a:r>
              <a:rPr lang="da-DK" sz="2700" b="1" dirty="0">
                <a:latin typeface="HelveticaNeueLT Std" panose="020B0604020202020204" pitchFamily="34" charset="0"/>
              </a:rPr>
              <a:t>MODEL </a:t>
            </a:r>
          </a:p>
          <a:p>
            <a:endParaRPr lang="da-DK" sz="2700" b="1" dirty="0">
              <a:latin typeface="HelveticaNeueLT Std" panose="020B0604020202020204" pitchFamily="34" charset="0"/>
            </a:endParaRPr>
          </a:p>
          <a:p>
            <a:r>
              <a:rPr lang="da-DK" sz="1950" b="1" dirty="0">
                <a:latin typeface="HelveticaNeueLT Std" panose="020B0604020202020204" pitchFamily="34" charset="0"/>
              </a:rPr>
              <a:t>Borger-faglands </a:t>
            </a:r>
          </a:p>
          <a:p>
            <a:r>
              <a:rPr lang="da-DK" sz="1950" b="1" dirty="0">
                <a:latin typeface="HelveticaNeueLT Std" panose="020B0604020202020204" pitchFamily="34" charset="0"/>
              </a:rPr>
              <a:t>modellen</a:t>
            </a:r>
          </a:p>
        </p:txBody>
      </p:sp>
      <p:sp>
        <p:nvSpPr>
          <p:cNvPr id="17" name="Tekstfelt 16"/>
          <p:cNvSpPr txBox="1"/>
          <p:nvPr/>
        </p:nvSpPr>
        <p:spPr>
          <a:xfrm>
            <a:off x="4168885" y="3293055"/>
            <a:ext cx="83186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825" b="1" dirty="0">
                <a:solidFill>
                  <a:schemeClr val="bg1"/>
                </a:solidFill>
                <a:latin typeface="HelveticaNeueLT Std" panose="020B0604020202020204" pitchFamily="34" charset="0"/>
              </a:rPr>
              <a:t>BORGERENS CENTRUM</a:t>
            </a:r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6"/>
          <a:srcRect l="2641" t="827" r="1"/>
          <a:stretch/>
        </p:blipFill>
        <p:spPr>
          <a:xfrm>
            <a:off x="3754025" y="2759898"/>
            <a:ext cx="1672217" cy="1390396"/>
          </a:xfrm>
          <a:prstGeom prst="rect">
            <a:avLst/>
          </a:prstGeom>
        </p:spPr>
      </p:pic>
      <p:sp>
        <p:nvSpPr>
          <p:cNvPr id="14" name="Afrundet rektangel 13"/>
          <p:cNvSpPr/>
          <p:nvPr/>
        </p:nvSpPr>
        <p:spPr>
          <a:xfrm>
            <a:off x="4671368" y="3673225"/>
            <a:ext cx="2344514" cy="38485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050" dirty="0"/>
              <a:t>1: FORSTÅ BORGEREN</a:t>
            </a:r>
          </a:p>
          <a:p>
            <a:r>
              <a:rPr lang="da-DK" sz="1050" dirty="0"/>
              <a:t>Stil spørgsmål før du giver svar</a:t>
            </a:r>
          </a:p>
        </p:txBody>
      </p:sp>
      <p:sp>
        <p:nvSpPr>
          <p:cNvPr id="22" name="Afrundet rektangel 21"/>
          <p:cNvSpPr/>
          <p:nvPr/>
        </p:nvSpPr>
        <p:spPr>
          <a:xfrm>
            <a:off x="5470005" y="2929839"/>
            <a:ext cx="2659234" cy="38485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050" dirty="0"/>
              <a:t>2: SKAB MENING SAMMEN MED  BORGEREN</a:t>
            </a:r>
          </a:p>
          <a:p>
            <a:r>
              <a:rPr lang="da-DK" sz="1050" dirty="0"/>
              <a:t>Gør det personligt og relevant</a:t>
            </a:r>
          </a:p>
        </p:txBody>
      </p:sp>
      <p:sp>
        <p:nvSpPr>
          <p:cNvPr id="23" name="Afrundet rektangel 22"/>
          <p:cNvSpPr/>
          <p:nvPr/>
        </p:nvSpPr>
        <p:spPr>
          <a:xfrm>
            <a:off x="6035335" y="2173297"/>
            <a:ext cx="2344514" cy="38485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050" dirty="0"/>
              <a:t>3: GØR DET MULIGT</a:t>
            </a:r>
          </a:p>
          <a:p>
            <a:r>
              <a:rPr lang="da-DK" sz="1050" dirty="0"/>
              <a:t>Glem faggrænser og siloer</a:t>
            </a:r>
          </a:p>
        </p:txBody>
      </p:sp>
      <p:sp>
        <p:nvSpPr>
          <p:cNvPr id="19" name="Titel 1"/>
          <p:cNvSpPr txBox="1">
            <a:spLocks/>
          </p:cNvSpPr>
          <p:nvPr/>
        </p:nvSpPr>
        <p:spPr>
          <a:xfrm>
            <a:off x="181810" y="3056562"/>
            <a:ext cx="2102598" cy="45186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da-DK" sz="1800" b="1" dirty="0" smtClean="0">
                <a:latin typeface="HelveticaNeueLT Std" panose="020B0604020202020204"/>
              </a:rPr>
              <a:t>BORGERLAND</a:t>
            </a:r>
            <a:endParaRPr lang="da-DK" sz="1800" b="1" dirty="0">
              <a:latin typeface="HelveticaNeueLT Std" panose="020B0604020202020204"/>
            </a:endParaRPr>
          </a:p>
          <a:p>
            <a:pPr>
              <a:spcAft>
                <a:spcPts val="1200"/>
              </a:spcAft>
            </a:pPr>
            <a:r>
              <a:rPr lang="da-DK" sz="1800" dirty="0">
                <a:latin typeface="HelveticaNeueLT Std" panose="020B0604020202020204"/>
              </a:rPr>
              <a:t>Stedet, hvor </a:t>
            </a:r>
            <a:r>
              <a:rPr lang="da-DK" sz="1800" dirty="0" smtClean="0">
                <a:latin typeface="HelveticaNeueLT Std" panose="020B0604020202020204"/>
              </a:rPr>
              <a:t>borger</a:t>
            </a:r>
            <a:br>
              <a:rPr lang="da-DK" sz="1800" dirty="0" smtClean="0">
                <a:latin typeface="HelveticaNeueLT Std" panose="020B0604020202020204"/>
              </a:rPr>
            </a:br>
            <a:r>
              <a:rPr lang="da-DK" sz="1800" dirty="0" smtClean="0">
                <a:latin typeface="HelveticaNeueLT Std" panose="020B0604020202020204"/>
              </a:rPr>
              <a:t>og</a:t>
            </a:r>
            <a:r>
              <a:rPr lang="da-DK" sz="1800" dirty="0">
                <a:latin typeface="HelveticaNeueLT Std" panose="020B0604020202020204"/>
              </a:rPr>
              <a:t> </a:t>
            </a:r>
            <a:r>
              <a:rPr lang="da-DK" sz="1800" dirty="0" smtClean="0">
                <a:latin typeface="HelveticaNeueLT Std" panose="020B0604020202020204"/>
              </a:rPr>
              <a:t>kommune </a:t>
            </a:r>
            <a:r>
              <a:rPr lang="da-DK" sz="1800" dirty="0">
                <a:latin typeface="HelveticaNeueLT Std" panose="020B0604020202020204"/>
              </a:rPr>
              <a:t>møder hinanden.</a:t>
            </a:r>
          </a:p>
          <a:p>
            <a:pPr>
              <a:spcAft>
                <a:spcPts val="1200"/>
              </a:spcAft>
            </a:pPr>
            <a:r>
              <a:rPr lang="da-DK" sz="1800" dirty="0">
                <a:latin typeface="HelveticaNeueLT Std" panose="020B0604020202020204"/>
              </a:rPr>
              <a:t>Stedet, hvor borgers oplevelse </a:t>
            </a:r>
            <a:r>
              <a:rPr lang="da-DK" sz="1800" dirty="0" smtClean="0">
                <a:latin typeface="HelveticaNeueLT Std" panose="020B0604020202020204"/>
              </a:rPr>
              <a:t>af</a:t>
            </a:r>
            <a:br>
              <a:rPr lang="da-DK" sz="1800" dirty="0" smtClean="0">
                <a:latin typeface="HelveticaNeueLT Std" panose="020B0604020202020204"/>
              </a:rPr>
            </a:br>
            <a:r>
              <a:rPr lang="da-DK" sz="1800" dirty="0" smtClean="0">
                <a:latin typeface="HelveticaNeueLT Std" panose="020B0604020202020204"/>
              </a:rPr>
              <a:t>kommunen </a:t>
            </a:r>
            <a:r>
              <a:rPr lang="da-DK" sz="1800" dirty="0">
                <a:latin typeface="HelveticaNeueLT Std" panose="020B0604020202020204"/>
              </a:rPr>
              <a:t>skabes</a:t>
            </a:r>
            <a:r>
              <a:rPr lang="da-DK" sz="1800" dirty="0" smtClean="0">
                <a:latin typeface="HelveticaNeueLT Std" panose="020B0604020202020204"/>
              </a:rPr>
              <a:t>.</a:t>
            </a:r>
          </a:p>
        </p:txBody>
      </p:sp>
      <p:sp>
        <p:nvSpPr>
          <p:cNvPr id="24" name="Titel 1"/>
          <p:cNvSpPr txBox="1">
            <a:spLocks/>
          </p:cNvSpPr>
          <p:nvPr/>
        </p:nvSpPr>
        <p:spPr>
          <a:xfrm>
            <a:off x="6432376" y="2857676"/>
            <a:ext cx="2743200" cy="4916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da-DK" sz="1800" b="1" dirty="0" smtClean="0">
                <a:latin typeface="HelveticaNeueLT Std" panose="020B0604020202020204"/>
              </a:rPr>
              <a:t>FAGLAND</a:t>
            </a:r>
          </a:p>
          <a:p>
            <a:pPr>
              <a:spcAft>
                <a:spcPts val="1200"/>
              </a:spcAft>
            </a:pPr>
            <a:r>
              <a:rPr lang="da-DK" sz="1800" dirty="0" smtClean="0">
                <a:latin typeface="HelveticaNeueLT Std" panose="020B0604020202020204"/>
              </a:rPr>
              <a:t>Stedet</a:t>
            </a:r>
            <a:r>
              <a:rPr lang="da-DK" sz="1800" dirty="0">
                <a:latin typeface="HelveticaNeueLT Std" panose="020B0604020202020204"/>
              </a:rPr>
              <a:t>, hvor borger aldrig er tilstede</a:t>
            </a:r>
          </a:p>
          <a:p>
            <a:pPr>
              <a:spcAft>
                <a:spcPts val="1200"/>
              </a:spcAft>
            </a:pPr>
            <a:r>
              <a:rPr lang="da-DK" sz="1800" dirty="0">
                <a:latin typeface="HelveticaNeueLT Std" panose="020B0604020202020204"/>
              </a:rPr>
              <a:t>Stedet, </a:t>
            </a:r>
            <a:r>
              <a:rPr lang="da-DK" sz="1800" dirty="0" smtClean="0">
                <a:latin typeface="HelveticaNeueLT Std" panose="020B0604020202020204"/>
              </a:rPr>
              <a:t>hvor</a:t>
            </a:r>
            <a:br>
              <a:rPr lang="da-DK" sz="1800" dirty="0" smtClean="0">
                <a:latin typeface="HelveticaNeueLT Std" panose="020B0604020202020204"/>
              </a:rPr>
            </a:br>
            <a:r>
              <a:rPr lang="da-DK" sz="1800" dirty="0" smtClean="0">
                <a:latin typeface="HelveticaNeueLT Std" panose="020B0604020202020204"/>
              </a:rPr>
              <a:t>fagsprog </a:t>
            </a:r>
            <a:r>
              <a:rPr lang="da-DK" sz="1800" dirty="0">
                <a:latin typeface="HelveticaNeueLT Std" panose="020B0604020202020204"/>
              </a:rPr>
              <a:t>er tilladt</a:t>
            </a:r>
          </a:p>
          <a:p>
            <a:pPr>
              <a:spcAft>
                <a:spcPts val="1200"/>
              </a:spcAft>
            </a:pPr>
            <a:r>
              <a:rPr lang="da-DK" sz="1800" dirty="0">
                <a:latin typeface="HelveticaNeueLT Std" panose="020B0604020202020204"/>
              </a:rPr>
              <a:t>Stedet, hvor forudsætningen </a:t>
            </a:r>
            <a:r>
              <a:rPr lang="da-DK" sz="1800" dirty="0" smtClean="0">
                <a:latin typeface="HelveticaNeueLT Std" panose="020B0604020202020204"/>
              </a:rPr>
              <a:t>for</a:t>
            </a:r>
            <a:br>
              <a:rPr lang="da-DK" sz="1800" dirty="0" smtClean="0">
                <a:latin typeface="HelveticaNeueLT Std" panose="020B0604020202020204"/>
              </a:rPr>
            </a:br>
            <a:r>
              <a:rPr lang="da-DK" sz="1800" dirty="0" smtClean="0">
                <a:latin typeface="HelveticaNeueLT Std" panose="020B0604020202020204"/>
              </a:rPr>
              <a:t>de</a:t>
            </a:r>
            <a:r>
              <a:rPr lang="da-DK" sz="1800" dirty="0">
                <a:latin typeface="HelveticaNeueLT Std" panose="020B0604020202020204"/>
              </a:rPr>
              <a:t> </a:t>
            </a:r>
            <a:r>
              <a:rPr lang="da-DK" sz="1800" dirty="0" smtClean="0">
                <a:latin typeface="HelveticaNeueLT Std" panose="020B0604020202020204"/>
              </a:rPr>
              <a:t>meningsfulde </a:t>
            </a:r>
            <a:r>
              <a:rPr lang="da-DK" sz="1800" dirty="0">
                <a:latin typeface="HelveticaNeueLT Std" panose="020B0604020202020204"/>
              </a:rPr>
              <a:t>løsninger skabes</a:t>
            </a:r>
            <a:endParaRPr lang="da-DK" sz="1800" dirty="0" smtClean="0">
              <a:solidFill>
                <a:schemeClr val="bg1"/>
              </a:solidFill>
              <a:latin typeface="HelveticaNeueLT Std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3314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  <p:bldP spid="23" grpId="0" animBg="1"/>
      <p:bldP spid="19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4"/>
          <p:cNvSpPr>
            <a:spLocks noGrp="1"/>
          </p:cNvSpPr>
          <p:nvPr>
            <p:ph type="title"/>
          </p:nvPr>
        </p:nvSpPr>
        <p:spPr>
          <a:xfrm>
            <a:off x="226896" y="1042881"/>
            <a:ext cx="3345185" cy="994172"/>
          </a:xfrm>
        </p:spPr>
        <p:txBody>
          <a:bodyPr>
            <a:normAutofit fontScale="90000"/>
          </a:bodyPr>
          <a:lstStyle/>
          <a:p>
            <a:r>
              <a:rPr lang="da-DK" sz="2100" b="1" dirty="0">
                <a:latin typeface="HelveticaNeueLT Std" panose="020B0604020202020204" pitchFamily="34" charset="0"/>
              </a:rPr>
              <a:t>1 </a:t>
            </a:r>
            <a:r>
              <a:rPr lang="da-DK" sz="2100" b="1" dirty="0" smtClean="0">
                <a:latin typeface="HelveticaNeueLT Std" panose="020B0604020202020204" pitchFamily="34" charset="0"/>
              </a:rPr>
              <a:t>STRATEGI</a:t>
            </a:r>
            <a:r>
              <a:rPr lang="da-DK" sz="2100" b="1" dirty="0">
                <a:latin typeface="HelveticaNeueLT Std" panose="020B0604020202020204" pitchFamily="34" charset="0"/>
              </a:rPr>
              <a:t/>
            </a:r>
            <a:br>
              <a:rPr lang="da-DK" sz="2100" b="1" dirty="0">
                <a:latin typeface="HelveticaNeueLT Std" panose="020B0604020202020204" pitchFamily="34" charset="0"/>
              </a:rPr>
            </a:br>
            <a:r>
              <a:rPr lang="da-DK" sz="2100" b="1" dirty="0">
                <a:latin typeface="HelveticaNeueLT Std" panose="020B0604020202020204" pitchFamily="34" charset="0"/>
              </a:rPr>
              <a:t>5 LEVEREGLER</a:t>
            </a:r>
            <a:br>
              <a:rPr lang="da-DK" sz="2100" b="1" dirty="0">
                <a:latin typeface="HelveticaNeueLT Std" panose="020B0604020202020204" pitchFamily="34" charset="0"/>
              </a:rPr>
            </a:br>
            <a:r>
              <a:rPr lang="da-DK" sz="2100" b="1" dirty="0">
                <a:latin typeface="HelveticaNeueLT Std" panose="020B0604020202020204" pitchFamily="34" charset="0"/>
              </a:rPr>
              <a:t/>
            </a:r>
            <a:br>
              <a:rPr lang="da-DK" sz="2100" b="1" dirty="0">
                <a:latin typeface="HelveticaNeueLT Std" panose="020B0604020202020204" pitchFamily="34" charset="0"/>
              </a:rPr>
            </a:br>
            <a:r>
              <a:rPr lang="da-DK" sz="1500" b="1" dirty="0">
                <a:latin typeface="HelveticaNeueLT Std" panose="020B0604020202020204" pitchFamily="34" charset="0"/>
              </a:rPr>
              <a:t>Selvværd og sammenhængs</a:t>
            </a:r>
            <a:br>
              <a:rPr lang="da-DK" sz="1500" b="1" dirty="0">
                <a:latin typeface="HelveticaNeueLT Std" panose="020B0604020202020204" pitchFamily="34" charset="0"/>
              </a:rPr>
            </a:br>
            <a:r>
              <a:rPr lang="da-DK" sz="1500" b="1" dirty="0">
                <a:latin typeface="HelveticaNeueLT Std" panose="020B0604020202020204" pitchFamily="34" charset="0"/>
              </a:rPr>
              <a:t>modellen</a:t>
            </a:r>
          </a:p>
        </p:txBody>
      </p:sp>
      <p:pic>
        <p:nvPicPr>
          <p:cNvPr id="12" name="Billed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5262" y="1340865"/>
            <a:ext cx="4478283" cy="4478283"/>
          </a:xfrm>
          <a:prstGeom prst="rect">
            <a:avLst/>
          </a:prstGeom>
        </p:spPr>
      </p:pic>
      <p:grpSp>
        <p:nvGrpSpPr>
          <p:cNvPr id="13" name="Gruppe 12"/>
          <p:cNvGrpSpPr/>
          <p:nvPr/>
        </p:nvGrpSpPr>
        <p:grpSpPr>
          <a:xfrm>
            <a:off x="4707702" y="1589748"/>
            <a:ext cx="934871" cy="3886305"/>
            <a:chOff x="5532474" y="909289"/>
            <a:chExt cx="1246496" cy="5181739"/>
          </a:xfrm>
        </p:grpSpPr>
        <p:sp>
          <p:nvSpPr>
            <p:cNvPr id="14" name="Tekstfelt 13"/>
            <p:cNvSpPr txBox="1"/>
            <p:nvPr/>
          </p:nvSpPr>
          <p:spPr>
            <a:xfrm>
              <a:off x="5687163" y="909289"/>
              <a:ext cx="921620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825" b="1" dirty="0">
                  <a:solidFill>
                    <a:schemeClr val="bg1">
                      <a:lumMod val="85000"/>
                    </a:schemeClr>
                  </a:solidFill>
                  <a:latin typeface="HelveticaNeueLT Std" panose="020B0604020202020204" pitchFamily="34" charset="0"/>
                </a:rPr>
                <a:t>FAGLAND</a:t>
              </a:r>
            </a:p>
          </p:txBody>
        </p:sp>
        <p:sp>
          <p:nvSpPr>
            <p:cNvPr id="22" name="Tekstfelt 21"/>
            <p:cNvSpPr txBox="1"/>
            <p:nvPr/>
          </p:nvSpPr>
          <p:spPr>
            <a:xfrm>
              <a:off x="5532474" y="1976089"/>
              <a:ext cx="1246496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825" b="1" dirty="0">
                  <a:solidFill>
                    <a:schemeClr val="bg1">
                      <a:lumMod val="85000"/>
                    </a:schemeClr>
                  </a:solidFill>
                  <a:latin typeface="HelveticaNeueLT Std" panose="020B0604020202020204" pitchFamily="34" charset="0"/>
                </a:rPr>
                <a:t>BORGERLAND</a:t>
              </a:r>
            </a:p>
          </p:txBody>
        </p:sp>
        <p:sp>
          <p:nvSpPr>
            <p:cNvPr id="23" name="Tekstfelt 22"/>
            <p:cNvSpPr txBox="1"/>
            <p:nvPr/>
          </p:nvSpPr>
          <p:spPr>
            <a:xfrm>
              <a:off x="5532474" y="4731841"/>
              <a:ext cx="1246496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825" b="1" dirty="0">
                  <a:solidFill>
                    <a:schemeClr val="bg1">
                      <a:lumMod val="85000"/>
                    </a:schemeClr>
                  </a:solidFill>
                  <a:latin typeface="HelveticaNeueLT Std" panose="020B0604020202020204" pitchFamily="34" charset="0"/>
                </a:rPr>
                <a:t>BORGERLAND</a:t>
              </a:r>
            </a:p>
          </p:txBody>
        </p:sp>
        <p:sp>
          <p:nvSpPr>
            <p:cNvPr id="24" name="Tekstfelt 23"/>
            <p:cNvSpPr txBox="1"/>
            <p:nvPr/>
          </p:nvSpPr>
          <p:spPr>
            <a:xfrm>
              <a:off x="5687163" y="5798640"/>
              <a:ext cx="921621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825" b="1" dirty="0">
                  <a:solidFill>
                    <a:schemeClr val="bg1">
                      <a:lumMod val="85000"/>
                    </a:schemeClr>
                  </a:solidFill>
                  <a:latin typeface="HelveticaNeueLT Std" panose="020B0604020202020204" pitchFamily="34" charset="0"/>
                </a:rPr>
                <a:t>FAGLAND</a:t>
              </a:r>
            </a:p>
          </p:txBody>
        </p:sp>
      </p:grpSp>
      <p:grpSp>
        <p:nvGrpSpPr>
          <p:cNvPr id="4" name="Gruppe 3"/>
          <p:cNvGrpSpPr/>
          <p:nvPr/>
        </p:nvGrpSpPr>
        <p:grpSpPr>
          <a:xfrm>
            <a:off x="1698595" y="1891132"/>
            <a:ext cx="4064279" cy="1234523"/>
            <a:chOff x="2264793" y="1436259"/>
            <a:chExt cx="5419038" cy="1646031"/>
          </a:xfrm>
        </p:grpSpPr>
        <p:grpSp>
          <p:nvGrpSpPr>
            <p:cNvPr id="9" name="Gruppe 8"/>
            <p:cNvGrpSpPr/>
            <p:nvPr/>
          </p:nvGrpSpPr>
          <p:grpSpPr>
            <a:xfrm>
              <a:off x="2264793" y="1914423"/>
              <a:ext cx="2729612" cy="1167867"/>
              <a:chOff x="8660602" y="1542117"/>
              <a:chExt cx="2729612" cy="1167867"/>
            </a:xfrm>
          </p:grpSpPr>
          <p:sp>
            <p:nvSpPr>
              <p:cNvPr id="10" name="Kombinationstegning 9"/>
              <p:cNvSpPr/>
              <p:nvPr/>
            </p:nvSpPr>
            <p:spPr>
              <a:xfrm flipH="1">
                <a:off x="9701263" y="1861477"/>
                <a:ext cx="1688951" cy="848507"/>
              </a:xfrm>
              <a:custGeom>
                <a:avLst/>
                <a:gdLst>
                  <a:gd name="connsiteX0" fmla="*/ 0 w 1559859"/>
                  <a:gd name="connsiteY0" fmla="*/ 989704 h 989704"/>
                  <a:gd name="connsiteX1" fmla="*/ 365760 w 1559859"/>
                  <a:gd name="connsiteY1" fmla="*/ 408791 h 989704"/>
                  <a:gd name="connsiteX2" fmla="*/ 1226372 w 1559859"/>
                  <a:gd name="connsiteY2" fmla="*/ 430306 h 989704"/>
                  <a:gd name="connsiteX3" fmla="*/ 1559859 w 1559859"/>
                  <a:gd name="connsiteY3" fmla="*/ 0 h 989704"/>
                  <a:gd name="connsiteX0" fmla="*/ 0 w 1688951"/>
                  <a:gd name="connsiteY0" fmla="*/ 839097 h 839097"/>
                  <a:gd name="connsiteX1" fmla="*/ 494852 w 1688951"/>
                  <a:gd name="connsiteY1" fmla="*/ 408791 h 839097"/>
                  <a:gd name="connsiteX2" fmla="*/ 1355464 w 1688951"/>
                  <a:gd name="connsiteY2" fmla="*/ 430306 h 839097"/>
                  <a:gd name="connsiteX3" fmla="*/ 1688951 w 1688951"/>
                  <a:gd name="connsiteY3" fmla="*/ 0 h 839097"/>
                  <a:gd name="connsiteX0" fmla="*/ 0 w 1688951"/>
                  <a:gd name="connsiteY0" fmla="*/ 839097 h 848507"/>
                  <a:gd name="connsiteX1" fmla="*/ 494852 w 1688951"/>
                  <a:gd name="connsiteY1" fmla="*/ 408791 h 848507"/>
                  <a:gd name="connsiteX2" fmla="*/ 1355464 w 1688951"/>
                  <a:gd name="connsiteY2" fmla="*/ 430306 h 848507"/>
                  <a:gd name="connsiteX3" fmla="*/ 1688951 w 1688951"/>
                  <a:gd name="connsiteY3" fmla="*/ 0 h 848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8951" h="848507">
                    <a:moveTo>
                      <a:pt x="0" y="839097"/>
                    </a:moveTo>
                    <a:cubicBezTo>
                      <a:pt x="306593" y="917986"/>
                      <a:pt x="268941" y="476923"/>
                      <a:pt x="494852" y="408791"/>
                    </a:cubicBezTo>
                    <a:cubicBezTo>
                      <a:pt x="720763" y="340659"/>
                      <a:pt x="1156448" y="498438"/>
                      <a:pt x="1355464" y="430306"/>
                    </a:cubicBezTo>
                    <a:cubicBezTo>
                      <a:pt x="1554480" y="362174"/>
                      <a:pt x="1621715" y="181087"/>
                      <a:pt x="1688951" y="0"/>
                    </a:cubicBezTo>
                  </a:path>
                </a:pathLst>
              </a:custGeom>
              <a:noFill/>
              <a:ln>
                <a:solidFill>
                  <a:schemeClr val="bg1">
                    <a:lumMod val="75000"/>
                  </a:schemeClr>
                </a:solidFill>
                <a:tailEnd type="stealth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Tekstfelt 10"/>
              <p:cNvSpPr txBox="1"/>
              <p:nvPr/>
            </p:nvSpPr>
            <p:spPr>
              <a:xfrm>
                <a:off x="8660602" y="1542117"/>
                <a:ext cx="1562821" cy="2923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a-DK" sz="825" b="1" dirty="0">
                    <a:solidFill>
                      <a:srgbClr val="4EC1E0"/>
                    </a:solidFill>
                    <a:latin typeface="Helvetica Neue"/>
                  </a:rPr>
                  <a:t>SYNLIGHEDSLINJE</a:t>
                </a:r>
              </a:p>
            </p:txBody>
          </p:sp>
        </p:grpSp>
        <p:sp>
          <p:nvSpPr>
            <p:cNvPr id="3" name="Rektangel 2"/>
            <p:cNvSpPr/>
            <p:nvPr/>
          </p:nvSpPr>
          <p:spPr>
            <a:xfrm>
              <a:off x="3974895" y="1436259"/>
              <a:ext cx="3708936" cy="1118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a-DK" sz="900" b="1" dirty="0">
                  <a:latin typeface="Helvetica Neue"/>
                </a:rPr>
                <a:t>TAL ET SPROG ALLE MENNESKER FORSTÅR</a:t>
              </a:r>
            </a:p>
            <a:p>
              <a:pPr>
                <a:spcAft>
                  <a:spcPts val="450"/>
                </a:spcAft>
              </a:pPr>
              <a:r>
                <a:rPr lang="da-DK" sz="900" dirty="0">
                  <a:latin typeface="Helvetica Neue"/>
                </a:rPr>
                <a:t>Faglighed skal oversættes</a:t>
              </a:r>
            </a:p>
            <a:p>
              <a:pPr>
                <a:spcAft>
                  <a:spcPts val="450"/>
                </a:spcAft>
              </a:pPr>
              <a:r>
                <a:rPr lang="da-DK" sz="900" dirty="0">
                  <a:latin typeface="Helvetica Neue"/>
                </a:rPr>
                <a:t>Sæt fokus på det der fylder for borgeren</a:t>
              </a:r>
            </a:p>
            <a:p>
              <a:pPr>
                <a:spcAft>
                  <a:spcPts val="450"/>
                </a:spcAft>
              </a:pPr>
              <a:r>
                <a:rPr lang="da-DK" sz="900" dirty="0">
                  <a:latin typeface="Helvetica Neue"/>
                </a:rPr>
                <a:t>Gør det enkelt og relevant</a:t>
              </a:r>
            </a:p>
          </p:txBody>
        </p:sp>
      </p:grpSp>
      <p:sp>
        <p:nvSpPr>
          <p:cNvPr id="26" name="Rektangel 25"/>
          <p:cNvSpPr/>
          <p:nvPr/>
        </p:nvSpPr>
        <p:spPr>
          <a:xfrm>
            <a:off x="5992721" y="2730873"/>
            <a:ext cx="2781701" cy="636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</a:pPr>
            <a:r>
              <a:rPr lang="da-DK" sz="900" b="1" dirty="0">
                <a:latin typeface="Helvetica Neue"/>
              </a:rPr>
              <a:t>ALT INDENFOR DIN RADAR ER DIT ANSVAR</a:t>
            </a:r>
          </a:p>
          <a:p>
            <a:pPr>
              <a:spcAft>
                <a:spcPts val="450"/>
              </a:spcAft>
            </a:pPr>
            <a:r>
              <a:rPr lang="da-DK" sz="900" dirty="0">
                <a:latin typeface="Helvetica Neue"/>
              </a:rPr>
              <a:t>Slip aldrig en borger før en anden har taget over</a:t>
            </a:r>
          </a:p>
          <a:p>
            <a:pPr>
              <a:spcAft>
                <a:spcPts val="450"/>
              </a:spcAft>
            </a:pPr>
            <a:r>
              <a:rPr lang="da-DK" sz="900" dirty="0">
                <a:latin typeface="Helvetica Neue"/>
              </a:rPr>
              <a:t>Reager, hvis der er brug for hjælp</a:t>
            </a:r>
          </a:p>
        </p:txBody>
      </p:sp>
      <p:sp>
        <p:nvSpPr>
          <p:cNvPr id="27" name="Rektangel 26"/>
          <p:cNvSpPr/>
          <p:nvPr/>
        </p:nvSpPr>
        <p:spPr>
          <a:xfrm>
            <a:off x="6126082" y="4368541"/>
            <a:ext cx="2781701" cy="636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</a:pPr>
            <a:r>
              <a:rPr lang="da-DK" sz="900" b="1" dirty="0">
                <a:latin typeface="Helvetica Neue"/>
              </a:rPr>
              <a:t>DET ER BORGERENS PLAN / AFTALE</a:t>
            </a:r>
          </a:p>
          <a:p>
            <a:pPr>
              <a:spcAft>
                <a:spcPts val="450"/>
              </a:spcAft>
            </a:pPr>
            <a:r>
              <a:rPr lang="da-DK" sz="900" dirty="0">
                <a:latin typeface="Helvetica Neue"/>
              </a:rPr>
              <a:t>Borgeren bærer sin egen plan</a:t>
            </a:r>
          </a:p>
          <a:p>
            <a:pPr>
              <a:spcAft>
                <a:spcPts val="450"/>
              </a:spcAft>
            </a:pPr>
            <a:r>
              <a:rPr lang="da-DK" sz="900" dirty="0">
                <a:latin typeface="Helvetica Neue"/>
              </a:rPr>
              <a:t>Borgeren har én plan</a:t>
            </a:r>
          </a:p>
        </p:txBody>
      </p:sp>
      <p:sp>
        <p:nvSpPr>
          <p:cNvPr id="28" name="Rektangel 27"/>
          <p:cNvSpPr/>
          <p:nvPr/>
        </p:nvSpPr>
        <p:spPr>
          <a:xfrm>
            <a:off x="3743553" y="4734678"/>
            <a:ext cx="2781701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</a:pPr>
            <a:r>
              <a:rPr lang="da-DK" sz="900" b="1" dirty="0">
                <a:latin typeface="Helvetica Neue"/>
              </a:rPr>
              <a:t>SÆT FÆLLESSKABET I SPIL</a:t>
            </a:r>
          </a:p>
          <a:p>
            <a:pPr>
              <a:spcAft>
                <a:spcPts val="450"/>
              </a:spcAft>
            </a:pPr>
            <a:r>
              <a:rPr lang="da-DK" sz="900" dirty="0">
                <a:latin typeface="Helvetica Neue"/>
              </a:rPr>
              <a:t>Kommunen er sjældent hele svaret</a:t>
            </a:r>
          </a:p>
          <a:p>
            <a:pPr>
              <a:spcAft>
                <a:spcPts val="450"/>
              </a:spcAft>
            </a:pPr>
            <a:r>
              <a:rPr lang="da-DK" sz="900" dirty="0">
                <a:latin typeface="Helvetica Neue"/>
              </a:rPr>
              <a:t>Alle mennesker kan bidrage</a:t>
            </a:r>
          </a:p>
          <a:p>
            <a:pPr>
              <a:spcAft>
                <a:spcPts val="450"/>
              </a:spcAft>
            </a:pPr>
            <a:r>
              <a:rPr lang="da-DK" sz="900" dirty="0">
                <a:latin typeface="Helvetica Neue"/>
              </a:rPr>
              <a:t>Alle har brug for meningsfulde fællesskaber</a:t>
            </a:r>
          </a:p>
        </p:txBody>
      </p:sp>
      <p:sp>
        <p:nvSpPr>
          <p:cNvPr id="29" name="Rektangel 28"/>
          <p:cNvSpPr/>
          <p:nvPr/>
        </p:nvSpPr>
        <p:spPr>
          <a:xfrm>
            <a:off x="2439818" y="3759100"/>
            <a:ext cx="1470257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</a:pPr>
            <a:r>
              <a:rPr lang="da-DK" sz="900" b="1" dirty="0">
                <a:latin typeface="Helvetica Neue"/>
              </a:rPr>
              <a:t>GÅ BORGEREN I MØDE</a:t>
            </a:r>
          </a:p>
          <a:p>
            <a:pPr>
              <a:spcAft>
                <a:spcPts val="450"/>
              </a:spcAft>
            </a:pPr>
            <a:r>
              <a:rPr lang="da-DK" sz="900" dirty="0">
                <a:latin typeface="Helvetica Neue"/>
              </a:rPr>
              <a:t>Reager hurtigt</a:t>
            </a:r>
          </a:p>
          <a:p>
            <a:pPr>
              <a:spcAft>
                <a:spcPts val="450"/>
              </a:spcAft>
            </a:pPr>
            <a:r>
              <a:rPr lang="da-DK" sz="900" dirty="0">
                <a:latin typeface="Helvetica Neue"/>
              </a:rPr>
              <a:t>Tag det mundtligt</a:t>
            </a:r>
          </a:p>
          <a:p>
            <a:pPr>
              <a:spcAft>
                <a:spcPts val="450"/>
              </a:spcAft>
            </a:pPr>
            <a:r>
              <a:rPr lang="da-DK" sz="900" dirty="0">
                <a:latin typeface="Helvetica Neue"/>
              </a:rPr>
              <a:t>Lav en aftale</a:t>
            </a:r>
          </a:p>
        </p:txBody>
      </p:sp>
      <p:sp>
        <p:nvSpPr>
          <p:cNvPr id="33" name="Rektangel 32"/>
          <p:cNvSpPr/>
          <p:nvPr/>
        </p:nvSpPr>
        <p:spPr>
          <a:xfrm>
            <a:off x="4503452" y="3166020"/>
            <a:ext cx="12474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200" b="1" dirty="0">
                <a:solidFill>
                  <a:schemeClr val="bg1"/>
                </a:solidFill>
              </a:rPr>
              <a:t>Selvværd og Sammenhæng</a:t>
            </a:r>
          </a:p>
          <a:p>
            <a:pPr algn="ctr"/>
            <a:r>
              <a:rPr lang="da-DK" sz="1200" dirty="0">
                <a:solidFill>
                  <a:schemeClr val="bg1"/>
                </a:solidFill>
              </a:rPr>
              <a:t>i alt hvad du </a:t>
            </a:r>
          </a:p>
          <a:p>
            <a:pPr algn="ctr"/>
            <a:r>
              <a:rPr lang="da-DK" sz="1200" dirty="0">
                <a:solidFill>
                  <a:schemeClr val="bg1"/>
                </a:solidFill>
              </a:rPr>
              <a:t>siger og gør</a:t>
            </a:r>
          </a:p>
        </p:txBody>
      </p:sp>
    </p:spTree>
    <p:extLst>
      <p:ext uri="{BB962C8B-B14F-4D97-AF65-F5344CB8AC3E}">
        <p14:creationId xmlns:p14="http://schemas.microsoft.com/office/powerpoint/2010/main" val="21462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620688"/>
            <a:ext cx="5762698" cy="574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1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9693" cy="725227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858000" cy="994172"/>
          </a:xfrm>
          <a:solidFill>
            <a:schemeClr val="tx1">
              <a:alpha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da-DK" b="1" dirty="0" smtClean="0">
                <a:solidFill>
                  <a:schemeClr val="bg1"/>
                </a:solidFill>
              </a:rPr>
              <a:t>Træning i tilgang og leveregler</a:t>
            </a:r>
            <a:endParaRPr lang="da-DK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54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8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r>
              <a:rPr lang="da-DK" dirty="0" smtClean="0"/>
              <a:t>Forandringsagenter</a:t>
            </a:r>
            <a:endParaRPr lang="da-DK" dirty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467544" y="19484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 smtClean="0"/>
              <a:t>Ledelse</a:t>
            </a:r>
            <a:endParaRPr lang="da-DK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11560" y="29249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 smtClean="0"/>
              <a:t>Fælles sagsbehandling</a:t>
            </a:r>
            <a:endParaRPr lang="da-DK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611560" y="40367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 smtClean="0"/>
              <a:t>Måling og effekt</a:t>
            </a:r>
            <a:endParaRPr lang="da-DK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611560" y="49819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 smtClean="0"/>
              <a:t>Kultur, sprog og adfærd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3023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Eksempler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Ligevægt børn og unge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9669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9" t="47528" r="2987" b="19797"/>
          <a:stretch/>
        </p:blipFill>
        <p:spPr>
          <a:xfrm>
            <a:off x="1259632" y="2492896"/>
            <a:ext cx="6624736" cy="1584175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475656" y="4509120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 dirty="0">
                <a:latin typeface="Arial" panose="020B0604020202020204" pitchFamily="34" charset="0"/>
                <a:cs typeface="Arial" panose="020B0604020202020204" pitchFamily="34" charset="0"/>
              </a:rPr>
              <a:t>Design er en kreativ, strategisk vækstdriver, der realiseres gennem fælles forståelse, fælles indsats og fælles fortælling på tværs af fagligheder. </a:t>
            </a:r>
          </a:p>
        </p:txBody>
      </p:sp>
    </p:spTree>
    <p:extLst>
      <p:ext uri="{BB962C8B-B14F-4D97-AF65-F5344CB8AC3E}">
        <p14:creationId xmlns:p14="http://schemas.microsoft.com/office/powerpoint/2010/main" val="363414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Eksempler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Cases fra handicapområdet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5202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F56BADEE-733A-48A0-8459-67B6196104DD" descr="F56BADEE-733A-48A0-8459-67B6196104D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6728"/>
            <a:ext cx="9345216" cy="700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ktangel 1"/>
          <p:cNvSpPr/>
          <p:nvPr/>
        </p:nvSpPr>
        <p:spPr>
          <a:xfrm>
            <a:off x="3231940" y="476672"/>
            <a:ext cx="2664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3200" b="1" dirty="0" smtClean="0"/>
              <a:t>Tak for i dag</a:t>
            </a:r>
            <a:endParaRPr lang="da-DK" sz="3200" b="1" dirty="0"/>
          </a:p>
        </p:txBody>
      </p:sp>
    </p:spTree>
    <p:extLst>
      <p:ext uri="{BB962C8B-B14F-4D97-AF65-F5344CB8AC3E}">
        <p14:creationId xmlns:p14="http://schemas.microsoft.com/office/powerpoint/2010/main" val="415272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 smtClean="0"/>
          </a:p>
          <a:p>
            <a:endParaRPr lang="da-DK" dirty="0" smtClean="0"/>
          </a:p>
          <a:p>
            <a:endParaRPr lang="da-DK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34"/>
            <a:ext cx="9565345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1382730" y="3280641"/>
            <a:ext cx="5000213" cy="2160000"/>
          </a:xfrm>
          <a:prstGeom prst="rect">
            <a:avLst/>
          </a:prstGeom>
        </p:spPr>
        <p:txBody>
          <a:bodyPr vert="horz" lIns="54000" tIns="0" rIns="5400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lang="da-DK" sz="4000" b="1" kern="3000" spc="-70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i="1" dirty="0">
                <a:solidFill>
                  <a:prstClr val="white"/>
                </a:solidFill>
                <a:latin typeface="Arial Black" panose="020B0A04020102020204" pitchFamily="34" charset="0"/>
              </a:rPr>
              <a:t>”At </a:t>
            </a:r>
            <a:r>
              <a:rPr lang="en-US" sz="3000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designe</a:t>
            </a:r>
            <a:r>
              <a:rPr lang="en-US" sz="3000" i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en-US" sz="3000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gennem</a:t>
            </a:r>
            <a:r>
              <a:rPr lang="en-US" sz="3000" i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3000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øjet</a:t>
            </a:r>
            <a:r>
              <a:rPr lang="en-US" sz="3000" i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en-US" sz="3000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på</a:t>
            </a:r>
            <a:r>
              <a:rPr lang="en-US" sz="3000" i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en-US" sz="3000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en</a:t>
            </a:r>
            <a:r>
              <a:rPr lang="en-US" sz="3000" i="1" dirty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en-US" sz="3000" i="1" dirty="0" err="1">
                <a:solidFill>
                  <a:prstClr val="white"/>
                </a:solidFill>
                <a:latin typeface="Arial Black" panose="020B0A04020102020204" pitchFamily="34" charset="0"/>
              </a:rPr>
              <a:t>fremmed</a:t>
            </a:r>
            <a:r>
              <a:rPr lang="en-US" sz="3000" i="1" dirty="0">
                <a:solidFill>
                  <a:prstClr val="white"/>
                </a:solidFill>
                <a:latin typeface="Arial Black" panose="020B0A04020102020204" pitchFamily="34" charset="0"/>
              </a:rPr>
              <a:t>”</a:t>
            </a:r>
          </a:p>
          <a:p>
            <a:pPr algn="ctr">
              <a:lnSpc>
                <a:spcPct val="100000"/>
              </a:lnSpc>
            </a:pPr>
            <a:r>
              <a:rPr lang="en-US" sz="1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Pladsholder til tekst 2"/>
          <p:cNvSpPr txBox="1">
            <a:spLocks/>
          </p:cNvSpPr>
          <p:nvPr/>
        </p:nvSpPr>
        <p:spPr>
          <a:xfrm>
            <a:off x="1468706" y="2511640"/>
            <a:ext cx="6847710" cy="45719"/>
          </a:xfrm>
          <a:prstGeom prst="rect">
            <a:avLst/>
          </a:prstGeom>
        </p:spPr>
        <p:txBody>
          <a:bodyPr/>
          <a:lstStyle>
            <a:lvl1pPr marL="179388" indent="-179388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n"/>
              <a:tabLst/>
              <a:defRPr sz="1500" b="1" kern="1200" spc="-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79388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n"/>
              <a:defRPr sz="1500" b="1" kern="1200" spc="-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38163" indent="-179388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n"/>
              <a:defRPr sz="1500" b="1" kern="1200" spc="-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17550" indent="-179388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n"/>
              <a:defRPr sz="1500" b="1" kern="1200" spc="-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896938" indent="-179388" algn="l" defTabSz="914400" rtl="0" eaLnBrk="1" latinLnBrk="0" hangingPunct="1">
              <a:spcBef>
                <a:spcPts val="1200"/>
              </a:spcBef>
              <a:buClr>
                <a:schemeClr val="accent3"/>
              </a:buClr>
              <a:buSzPct val="80000"/>
              <a:buFont typeface="Wingdings" panose="05000000000000000000" pitchFamily="2" charset="2"/>
              <a:buChar char="n"/>
              <a:defRPr sz="1500" b="1" kern="1200" spc="-3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9BBB59"/>
              </a:buClr>
              <a:buNone/>
            </a:pPr>
            <a:r>
              <a:rPr lang="da-DK" sz="1600" dirty="0" smtClean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Designtænkning - BORGERENS </a:t>
            </a:r>
            <a:r>
              <a:rPr lang="da-DK" sz="1600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CENTRUM - SERVICEDESIGN:</a:t>
            </a:r>
          </a:p>
        </p:txBody>
      </p:sp>
      <p:sp>
        <p:nvSpPr>
          <p:cNvPr id="4" name="Tekstfelt 3"/>
          <p:cNvSpPr txBox="1"/>
          <p:nvPr/>
        </p:nvSpPr>
        <p:spPr>
          <a:xfrm>
            <a:off x="1382730" y="4464959"/>
            <a:ext cx="16466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Professionel</a:t>
            </a:r>
            <a:r>
              <a:rPr lang="en-US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empati</a:t>
            </a:r>
            <a:endParaRPr lang="en-US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Indsigt</a:t>
            </a:r>
          </a:p>
          <a:p>
            <a:r>
              <a:rPr lang="da-DK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Samarbejde</a:t>
            </a:r>
          </a:p>
          <a:p>
            <a:r>
              <a:rPr lang="da-DK" sz="1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Prototyping</a:t>
            </a:r>
            <a:endParaRPr lang="da-DK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</a:t>
            </a:r>
          </a:p>
          <a:p>
            <a:endParaRPr lang="da-DK" sz="1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51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2041" y="1916832"/>
            <a:ext cx="8428294" cy="2719837"/>
          </a:xfrm>
          <a:prstGeom prst="rect">
            <a:avLst/>
          </a:prstGeom>
        </p:spPr>
      </p:pic>
      <p:sp>
        <p:nvSpPr>
          <p:cNvPr id="6" name="Tekstfelt 5"/>
          <p:cNvSpPr txBox="1"/>
          <p:nvPr/>
        </p:nvSpPr>
        <p:spPr>
          <a:xfrm>
            <a:off x="386644" y="5304485"/>
            <a:ext cx="8363691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a-DK" sz="2000" b="1" dirty="0" smtClean="0"/>
              <a:t>PROJEKTSTYRING</a:t>
            </a:r>
          </a:p>
        </p:txBody>
      </p:sp>
    </p:spTree>
    <p:extLst>
      <p:ext uri="{BB962C8B-B14F-4D97-AF65-F5344CB8AC3E}">
        <p14:creationId xmlns:p14="http://schemas.microsoft.com/office/powerpoint/2010/main" val="1518159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2"/>
          <a:srcRect l="29759" t="16746" r="26867" b="6788"/>
          <a:stretch/>
        </p:blipFill>
        <p:spPr>
          <a:xfrm>
            <a:off x="975264" y="0"/>
            <a:ext cx="6905472" cy="6847926"/>
          </a:xfrm>
          <a:prstGeom prst="rect">
            <a:avLst/>
          </a:prstGeom>
        </p:spPr>
      </p:pic>
      <p:sp>
        <p:nvSpPr>
          <p:cNvPr id="6" name="Pladsholder til tekst 1"/>
          <p:cNvSpPr txBox="1">
            <a:spLocks/>
          </p:cNvSpPr>
          <p:nvPr/>
        </p:nvSpPr>
        <p:spPr>
          <a:xfrm>
            <a:off x="4573925" y="5393250"/>
            <a:ext cx="7236000" cy="270000"/>
          </a:xfrm>
          <a:prstGeom prst="rect">
            <a:avLst/>
          </a:prstGeom>
        </p:spPr>
        <p:txBody>
          <a:bodyPr vert="horz" lIns="0" tIns="0" rIns="68580" bIns="34290" rtlCol="0">
            <a:noAutofit/>
          </a:bodyPr>
          <a:lstStyle>
            <a:lvl1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500" b="1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100" dirty="0"/>
              <a:t>Borgerens Centrum</a:t>
            </a:r>
          </a:p>
        </p:txBody>
      </p:sp>
      <p:sp>
        <p:nvSpPr>
          <p:cNvPr id="8" name="Tekstfelt 7"/>
          <p:cNvSpPr txBox="1"/>
          <p:nvPr/>
        </p:nvSpPr>
        <p:spPr>
          <a:xfrm>
            <a:off x="7880736" y="0"/>
            <a:ext cx="1331640" cy="70173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9" name="Tekstfelt 8"/>
          <p:cNvSpPr txBox="1"/>
          <p:nvPr/>
        </p:nvSpPr>
        <p:spPr>
          <a:xfrm>
            <a:off x="-356376" y="-169380"/>
            <a:ext cx="1331640" cy="70173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5438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dsholder til slidenumm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a-DK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65827" y="2769085"/>
            <a:ext cx="2979519" cy="2363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10" y="2769085"/>
            <a:ext cx="2516431" cy="2363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Billed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" r="6612"/>
          <a:stretch/>
        </p:blipFill>
        <p:spPr>
          <a:xfrm>
            <a:off x="2847241" y="2769085"/>
            <a:ext cx="2501153" cy="2363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itel 4"/>
          <p:cNvSpPr>
            <a:spLocks noGrp="1"/>
          </p:cNvSpPr>
          <p:nvPr/>
        </p:nvSpPr>
        <p:spPr>
          <a:xfrm>
            <a:off x="286092" y="991123"/>
            <a:ext cx="8030324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2700" b="1" dirty="0">
                <a:latin typeface="HelveticaNeueLT Std" panose="020B0604020202020204" pitchFamily="34" charset="0"/>
              </a:rPr>
              <a:t>Selvværd og </a:t>
            </a:r>
            <a:r>
              <a:rPr lang="da-DK" sz="2700" b="1" dirty="0" smtClean="0">
                <a:latin typeface="HelveticaNeueLT Std" panose="020B0604020202020204" pitchFamily="34" charset="0"/>
              </a:rPr>
              <a:t>Sammenhæng</a:t>
            </a:r>
            <a:endParaRPr lang="da-DK" sz="2700" b="1" dirty="0">
              <a:latin typeface="HelveticaNeueLT Std" panose="020B0604020202020204" pitchFamily="34" charset="0"/>
            </a:endParaRPr>
          </a:p>
          <a:p>
            <a:endParaRPr lang="da-DK" sz="2700" b="1" dirty="0" smtClean="0">
              <a:latin typeface="HelveticaNeueLT Std" panose="020B0604020202020204" pitchFamily="34" charset="0"/>
            </a:endParaRPr>
          </a:p>
          <a:p>
            <a:r>
              <a:rPr lang="da-DK" sz="2700" b="1" dirty="0" smtClean="0">
                <a:latin typeface="HelveticaNeueLT Std" panose="020B0604020202020204" pitchFamily="34" charset="0"/>
              </a:rPr>
              <a:t>UDGANGSPUNKTET  </a:t>
            </a:r>
          </a:p>
        </p:txBody>
      </p:sp>
    </p:spTree>
    <p:extLst>
      <p:ext uri="{BB962C8B-B14F-4D97-AF65-F5344CB8AC3E}">
        <p14:creationId xmlns:p14="http://schemas.microsoft.com/office/powerpoint/2010/main" val="369989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01699" y="1104067"/>
            <a:ext cx="7886700" cy="994172"/>
          </a:xfrm>
        </p:spPr>
        <p:txBody>
          <a:bodyPr>
            <a:normAutofit/>
          </a:bodyPr>
          <a:lstStyle/>
          <a:p>
            <a:r>
              <a:rPr lang="da-DK" sz="3000" b="1" dirty="0"/>
              <a:t>HVORFOR ET STRATEGISK DESIGN PROJEKT?</a:t>
            </a:r>
          </a:p>
        </p:txBody>
      </p:sp>
      <p:sp>
        <p:nvSpPr>
          <p:cNvPr id="3" name="Rektangel 2"/>
          <p:cNvSpPr/>
          <p:nvPr/>
        </p:nvSpPr>
        <p:spPr>
          <a:xfrm>
            <a:off x="-37393" y="2590499"/>
            <a:ext cx="9181393" cy="6858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Hvis ikke vi gør noget anderledes, så har vi ikke råd til at hjælpe dem, der har behovet</a:t>
            </a:r>
          </a:p>
        </p:txBody>
      </p:sp>
      <p:sp>
        <p:nvSpPr>
          <p:cNvPr id="5" name="Rektangel 4"/>
          <p:cNvSpPr/>
          <p:nvPr/>
        </p:nvSpPr>
        <p:spPr>
          <a:xfrm>
            <a:off x="-13470" y="3762458"/>
            <a:ext cx="9194380" cy="685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Fokus på faglig specialisering har forbedret kvaliteten, men borgere der modtager mange ydelser, mangler sammenhæng</a:t>
            </a:r>
          </a:p>
        </p:txBody>
      </p:sp>
    </p:spTree>
    <p:extLst>
      <p:ext uri="{BB962C8B-B14F-4D97-AF65-F5344CB8AC3E}">
        <p14:creationId xmlns:p14="http://schemas.microsoft.com/office/powerpoint/2010/main" val="351052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Rektangel 2"/>
          <p:cNvSpPr/>
          <p:nvPr/>
        </p:nvSpPr>
        <p:spPr>
          <a:xfrm>
            <a:off x="1610833" y="2399110"/>
            <a:ext cx="619612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i="1" dirty="0"/>
              <a:t>”Mange virksomheder er så komplekse, at de eneste der for alvor kan gennemskue dem er virksomhedernes kunder.</a:t>
            </a:r>
          </a:p>
          <a:p>
            <a:r>
              <a:rPr lang="da-DK" b="1" i="1" dirty="0"/>
              <a:t>Når kunderne kommer ude fra og måske aldrig har oplevet en virksomhed før, kan det være dem der opdager problemerne og hullerne i osten på end anden måde end medarbejderne, der kender virksomheden alt for godt.”</a:t>
            </a:r>
          </a:p>
          <a:p>
            <a:endParaRPr lang="da-DK" b="1" i="1" dirty="0"/>
          </a:p>
          <a:p>
            <a:endParaRPr lang="da-DK" b="1" i="1" dirty="0"/>
          </a:p>
          <a:p>
            <a:pPr algn="r"/>
            <a:r>
              <a:rPr lang="da-DK" b="1" i="1" dirty="0"/>
              <a:t>Søren Bechmann</a:t>
            </a:r>
            <a:endParaRPr lang="da-DK" b="1" dirty="0"/>
          </a:p>
        </p:txBody>
      </p:sp>
      <p:sp>
        <p:nvSpPr>
          <p:cNvPr id="5" name="Rektangel 4"/>
          <p:cNvSpPr/>
          <p:nvPr/>
        </p:nvSpPr>
        <p:spPr>
          <a:xfrm>
            <a:off x="-18697" y="2260748"/>
            <a:ext cx="9181393" cy="270060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3300" dirty="0"/>
              <a:t>Vi tror på</a:t>
            </a:r>
            <a:r>
              <a:rPr lang="da-DK" sz="2400" dirty="0"/>
              <a:t>,</a:t>
            </a:r>
          </a:p>
          <a:p>
            <a:pPr algn="ctr"/>
            <a:r>
              <a:rPr lang="da-DK" sz="2400" dirty="0"/>
              <a:t>at fremtidens udfordringer skal løses ved at se på os selv i et borgerperspektiv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2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8698" y="1131094"/>
            <a:ext cx="4132078" cy="994172"/>
          </a:xfrm>
        </p:spPr>
        <p:txBody>
          <a:bodyPr/>
          <a:lstStyle/>
          <a:p>
            <a:r>
              <a:rPr lang="da-DK" dirty="0" smtClean="0"/>
              <a:t>Hvordan?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38698" y="2992828"/>
            <a:ext cx="4132078" cy="2476151"/>
          </a:xfrm>
          <a:noFill/>
        </p:spPr>
        <p:txBody>
          <a:bodyPr>
            <a:normAutofit fontScale="77500" lnSpcReduction="20000"/>
          </a:bodyPr>
          <a:lstStyle/>
          <a:p>
            <a:r>
              <a:rPr lang="da-DK" dirty="0"/>
              <a:t>Interview og observationer</a:t>
            </a:r>
          </a:p>
          <a:p>
            <a:r>
              <a:rPr lang="da-DK" dirty="0"/>
              <a:t>320+ borgere og </a:t>
            </a:r>
            <a:r>
              <a:rPr lang="da-DK" dirty="0" smtClean="0"/>
              <a:t>medarbejdere</a:t>
            </a:r>
          </a:p>
          <a:p>
            <a:r>
              <a:rPr lang="da-DK" dirty="0" smtClean="0"/>
              <a:t>Indsigter og mønstre der går igen på tværs = generelle</a:t>
            </a:r>
            <a:endParaRPr lang="da-DK" dirty="0"/>
          </a:p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1" r="5820"/>
          <a:stretch/>
        </p:blipFill>
        <p:spPr>
          <a:xfrm rot="5400000">
            <a:off x="4623972" y="1267850"/>
            <a:ext cx="2602041" cy="232853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68" b="7368"/>
          <a:stretch/>
        </p:blipFill>
        <p:spPr>
          <a:xfrm>
            <a:off x="5340630" y="2745616"/>
            <a:ext cx="3803370" cy="2146903"/>
          </a:xfrm>
          <a:prstGeom prst="rect">
            <a:avLst/>
          </a:prstGeom>
        </p:spPr>
      </p:pic>
      <p:grpSp>
        <p:nvGrpSpPr>
          <p:cNvPr id="7" name="Gruppe 6"/>
          <p:cNvGrpSpPr/>
          <p:nvPr/>
        </p:nvGrpSpPr>
        <p:grpSpPr>
          <a:xfrm>
            <a:off x="4548675" y="4256890"/>
            <a:ext cx="3704849" cy="1973525"/>
            <a:chOff x="308437" y="385010"/>
            <a:chExt cx="11883563" cy="6112043"/>
          </a:xfrm>
        </p:grpSpPr>
        <p:pic>
          <p:nvPicPr>
            <p:cNvPr id="8" name="Billed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843962" y="1149016"/>
              <a:ext cx="6112043" cy="4584032"/>
            </a:xfrm>
            <a:prstGeom prst="rect">
              <a:avLst/>
            </a:prstGeom>
          </p:spPr>
        </p:pic>
        <p:pic>
          <p:nvPicPr>
            <p:cNvPr id="9" name="Billede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56"/>
            <a:stretch/>
          </p:blipFill>
          <p:spPr>
            <a:xfrm rot="5400000">
              <a:off x="3510220" y="1212188"/>
              <a:ext cx="6112043" cy="4457687"/>
            </a:xfrm>
            <a:prstGeom prst="rect">
              <a:avLst/>
            </a:prstGeom>
          </p:spPr>
        </p:pic>
        <p:pic>
          <p:nvPicPr>
            <p:cNvPr id="10" name="Billede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2" b="1"/>
            <a:stretch/>
          </p:blipFill>
          <p:spPr>
            <a:xfrm rot="5400000">
              <a:off x="-471424" y="1164871"/>
              <a:ext cx="6112043" cy="45523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072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lassisk kontor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lding - 2. Blå">
  <a:themeElements>
    <a:clrScheme name="Kolding">
      <a:dk1>
        <a:sysClr val="windowText" lastClr="000000"/>
      </a:dk1>
      <a:lt1>
        <a:sysClr val="window" lastClr="FFFFFF"/>
      </a:lt1>
      <a:dk2>
        <a:srgbClr val="424242"/>
      </a:dk2>
      <a:lt2>
        <a:srgbClr val="EEECE1"/>
      </a:lt2>
      <a:accent1>
        <a:srgbClr val="D9531E"/>
      </a:accent1>
      <a:accent2>
        <a:srgbClr val="A9D2C6"/>
      </a:accent2>
      <a:accent3>
        <a:srgbClr val="D5D10E"/>
      </a:accent3>
      <a:accent4>
        <a:srgbClr val="8D8D8D"/>
      </a:accent4>
      <a:accent5>
        <a:srgbClr val="AAC889"/>
      </a:accent5>
      <a:accent6>
        <a:srgbClr val="DBDBDB"/>
      </a:accent6>
      <a:hlink>
        <a:srgbClr val="D9531E"/>
      </a:hlink>
      <a:folHlink>
        <a:srgbClr val="D5D10E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tx1"/>
          </a:solidFill>
        </a:ln>
      </a:spPr>
      <a:bodyPr rtlCol="0" anchor="ctr"/>
      <a:lstStyle>
        <a:defPPr algn="ctr"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4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wrap="none" rtlCol="0">
        <a:spAutoFit/>
      </a:bodyPr>
      <a:lstStyle>
        <a:defPPr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K PowerPoint - Standard.potx" id="{5680B1DB-A9DF-4252-A9AF-972C4B06D9FA}" vid="{C9E3D227-F259-4624-A914-100686F08BBA}"/>
    </a:ext>
  </a:extLst>
</a:theme>
</file>

<file path=ppt/theme/theme4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2111</TotalTime>
  <Words>644</Words>
  <Application>Microsoft Office PowerPoint</Application>
  <PresentationFormat>Skærmshow (4:3)</PresentationFormat>
  <Paragraphs>165</Paragraphs>
  <Slides>21</Slides>
  <Notes>13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3</vt:i4>
      </vt:variant>
      <vt:variant>
        <vt:lpstr>Slidetitler</vt:lpstr>
      </vt:variant>
      <vt:variant>
        <vt:i4>21</vt:i4>
      </vt:variant>
    </vt:vector>
  </HeadingPairs>
  <TitlesOfParts>
    <vt:vector size="32" baseType="lpstr">
      <vt:lpstr>Aharoni</vt:lpstr>
      <vt:lpstr>Arial</vt:lpstr>
      <vt:lpstr>Arial Black</vt:lpstr>
      <vt:lpstr>Calibri</vt:lpstr>
      <vt:lpstr>Helvetica Neue</vt:lpstr>
      <vt:lpstr>HelveticaNeueLT Std</vt:lpstr>
      <vt:lpstr>Verdana</vt:lpstr>
      <vt:lpstr>Wingdings</vt:lpstr>
      <vt:lpstr>6_Kontortema</vt:lpstr>
      <vt:lpstr>7_Kontortema</vt:lpstr>
      <vt:lpstr>Kolding - 2. Blå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HVORFOR ET STRATEGISK DESIGN PROJEKT?</vt:lpstr>
      <vt:lpstr>PowerPoint-præsentation</vt:lpstr>
      <vt:lpstr>Hvordan?</vt:lpstr>
      <vt:lpstr>PowerPoint-præsentation</vt:lpstr>
      <vt:lpstr>Hovedindsigter – til strategisk brug</vt:lpstr>
      <vt:lpstr>FRA INDSIGTER TIL HANDLING</vt:lpstr>
      <vt:lpstr>PowerPoint-præsentation</vt:lpstr>
      <vt:lpstr>1 STRATEGI 5 LEVEREGLER  Selvværd og sammenhængs modellen</vt:lpstr>
      <vt:lpstr>PowerPoint-præsentation</vt:lpstr>
      <vt:lpstr>Træning i tilgang og leveregler</vt:lpstr>
      <vt:lpstr>PowerPoint-præsentation</vt:lpstr>
      <vt:lpstr>Forandringsagenter</vt:lpstr>
      <vt:lpstr>Eksempler</vt:lpstr>
      <vt:lpstr>Eksempler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Ulrik Jungersen</dc:creator>
  <cp:lastModifiedBy>Mads Mathias Kyed</cp:lastModifiedBy>
  <cp:revision>194</cp:revision>
  <dcterms:created xsi:type="dcterms:W3CDTF">2013-10-24T03:59:48Z</dcterms:created>
  <dcterms:modified xsi:type="dcterms:W3CDTF">2021-03-22T08:42:42Z</dcterms:modified>
</cp:coreProperties>
</file>